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47"/>
  </p:notesMasterIdLst>
  <p:handoutMasterIdLst>
    <p:handoutMasterId r:id="rId48"/>
  </p:handoutMasterIdLst>
  <p:sldIdLst>
    <p:sldId id="3366" r:id="rId5"/>
    <p:sldId id="6941" r:id="rId6"/>
    <p:sldId id="7004" r:id="rId7"/>
    <p:sldId id="6942" r:id="rId8"/>
    <p:sldId id="6947" r:id="rId9"/>
    <p:sldId id="6943" r:id="rId10"/>
    <p:sldId id="6966" r:id="rId11"/>
    <p:sldId id="6967" r:id="rId12"/>
    <p:sldId id="6968" r:id="rId13"/>
    <p:sldId id="6969" r:id="rId14"/>
    <p:sldId id="6970" r:id="rId15"/>
    <p:sldId id="6971" r:id="rId16"/>
    <p:sldId id="6973" r:id="rId17"/>
    <p:sldId id="6974" r:id="rId18"/>
    <p:sldId id="7005" r:id="rId19"/>
    <p:sldId id="6975" r:id="rId20"/>
    <p:sldId id="6976" r:id="rId21"/>
    <p:sldId id="6977" r:id="rId22"/>
    <p:sldId id="6978" r:id="rId23"/>
    <p:sldId id="6979" r:id="rId24"/>
    <p:sldId id="6980" r:id="rId25"/>
    <p:sldId id="7006" r:id="rId26"/>
    <p:sldId id="6981" r:id="rId27"/>
    <p:sldId id="6982" r:id="rId28"/>
    <p:sldId id="6983" r:id="rId29"/>
    <p:sldId id="6984" r:id="rId30"/>
    <p:sldId id="7007" r:id="rId31"/>
    <p:sldId id="6944" r:id="rId32"/>
    <p:sldId id="6986" r:id="rId33"/>
    <p:sldId id="6987" r:id="rId34"/>
    <p:sldId id="6990" r:id="rId35"/>
    <p:sldId id="6991" r:id="rId36"/>
    <p:sldId id="7008" r:id="rId37"/>
    <p:sldId id="6992" r:id="rId38"/>
    <p:sldId id="6993" r:id="rId39"/>
    <p:sldId id="7009" r:id="rId40"/>
    <p:sldId id="6997" r:id="rId41"/>
    <p:sldId id="6946" r:id="rId42"/>
    <p:sldId id="6999" r:id="rId43"/>
    <p:sldId id="7010" r:id="rId44"/>
    <p:sldId id="6940" r:id="rId45"/>
    <p:sldId id="35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y Phillips" initials="RP" lastIdx="42" clrIdx="0">
    <p:extLst>
      <p:ext uri="{19B8F6BF-5375-455C-9EA6-DF929625EA0E}">
        <p15:presenceInfo xmlns:p15="http://schemas.microsoft.com/office/powerpoint/2012/main" userId="S::RPhillips@gbbinc.com::7acdfe7a-3a9b-43e0-ae4e-a490ff3281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8B5"/>
    <a:srgbClr val="BFBFBF"/>
    <a:srgbClr val="00748D"/>
    <a:srgbClr val="0F0E0E"/>
    <a:srgbClr val="18445C"/>
    <a:srgbClr val="00B050"/>
    <a:srgbClr val="161414"/>
    <a:srgbClr val="151516"/>
    <a:srgbClr val="141416"/>
    <a:srgbClr val="8E2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3954D-B9D9-4562-BBB4-7D3B6C57116B}" v="330" dt="2024-09-09T21:38:31.835"/>
  </p1510:revLst>
</p1510:revInfo>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6114" autoAdjust="0"/>
  </p:normalViewPr>
  <p:slideViewPr>
    <p:cSldViewPr snapToGrid="0">
      <p:cViewPr varScale="1">
        <p:scale>
          <a:sx n="82" d="100"/>
          <a:sy n="82" d="100"/>
        </p:scale>
        <p:origin x="588"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267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Kelley" userId="S::bkelley@gbbinc.com::bbe28a0a-4a8f-4172-8397-9d09d0ba98a1" providerId="AD" clId="Web-{DE2AFD3A-DF33-41BC-1B91-96C023D1D1DD}"/>
    <pc:docChg chg="modSld">
      <pc:chgData name="Bradley Kelley" userId="S::bkelley@gbbinc.com::bbe28a0a-4a8f-4172-8397-9d09d0ba98a1" providerId="AD" clId="Web-{DE2AFD3A-DF33-41BC-1B91-96C023D1D1DD}" dt="2024-08-01T15:51:03.816" v="54" actId="1076"/>
      <pc:docMkLst>
        <pc:docMk/>
      </pc:docMkLst>
      <pc:sldChg chg="modSp">
        <pc:chgData name="Bradley Kelley" userId="S::bkelley@gbbinc.com::bbe28a0a-4a8f-4172-8397-9d09d0ba98a1" providerId="AD" clId="Web-{DE2AFD3A-DF33-41BC-1B91-96C023D1D1DD}" dt="2024-08-01T15:37:09.646" v="8" actId="14100"/>
        <pc:sldMkLst>
          <pc:docMk/>
          <pc:sldMk cId="284476460" sldId="6943"/>
        </pc:sldMkLst>
        <pc:spChg chg="mod">
          <ac:chgData name="Bradley Kelley" userId="S::bkelley@gbbinc.com::bbe28a0a-4a8f-4172-8397-9d09d0ba98a1" providerId="AD" clId="Web-{DE2AFD3A-DF33-41BC-1B91-96C023D1D1DD}" dt="2024-08-01T15:37:09.646" v="8" actId="14100"/>
          <ac:spMkLst>
            <pc:docMk/>
            <pc:sldMk cId="284476460" sldId="6943"/>
            <ac:spMk id="6" creationId="{EDC2E7B6-E120-480C-9917-EB4703575596}"/>
          </ac:spMkLst>
        </pc:spChg>
      </pc:sldChg>
      <pc:sldChg chg="modSp">
        <pc:chgData name="Bradley Kelley" userId="S::bkelley@gbbinc.com::bbe28a0a-4a8f-4172-8397-9d09d0ba98a1" providerId="AD" clId="Web-{DE2AFD3A-DF33-41BC-1B91-96C023D1D1DD}" dt="2024-08-01T15:40:41.591" v="46" actId="20577"/>
        <pc:sldMkLst>
          <pc:docMk/>
          <pc:sldMk cId="1118857997" sldId="6966"/>
        </pc:sldMkLst>
        <pc:spChg chg="mod">
          <ac:chgData name="Bradley Kelley" userId="S::bkelley@gbbinc.com::bbe28a0a-4a8f-4172-8397-9d09d0ba98a1" providerId="AD" clId="Web-{DE2AFD3A-DF33-41BC-1B91-96C023D1D1DD}" dt="2024-08-01T15:40:41.591" v="46" actId="20577"/>
          <ac:spMkLst>
            <pc:docMk/>
            <pc:sldMk cId="1118857997" sldId="6966"/>
            <ac:spMk id="20" creationId="{E66C33A3-E44D-4DEC-859F-5B83E1DF3582}"/>
          </ac:spMkLst>
        </pc:spChg>
      </pc:sldChg>
      <pc:sldChg chg="modSp">
        <pc:chgData name="Bradley Kelley" userId="S::bkelley@gbbinc.com::bbe28a0a-4a8f-4172-8397-9d09d0ba98a1" providerId="AD" clId="Web-{DE2AFD3A-DF33-41BC-1B91-96C023D1D1DD}" dt="2024-08-01T15:40:50.154" v="53" actId="20577"/>
        <pc:sldMkLst>
          <pc:docMk/>
          <pc:sldMk cId="341063525" sldId="6967"/>
        </pc:sldMkLst>
        <pc:spChg chg="mod">
          <ac:chgData name="Bradley Kelley" userId="S::bkelley@gbbinc.com::bbe28a0a-4a8f-4172-8397-9d09d0ba98a1" providerId="AD" clId="Web-{DE2AFD3A-DF33-41BC-1B91-96C023D1D1DD}" dt="2024-08-01T15:40:50.154" v="53" actId="20577"/>
          <ac:spMkLst>
            <pc:docMk/>
            <pc:sldMk cId="341063525" sldId="6967"/>
            <ac:spMk id="20" creationId="{E66C33A3-E44D-4DEC-859F-5B83E1DF3582}"/>
          </ac:spMkLst>
        </pc:spChg>
      </pc:sldChg>
      <pc:sldChg chg="modSp">
        <pc:chgData name="Bradley Kelley" userId="S::bkelley@gbbinc.com::bbe28a0a-4a8f-4172-8397-9d09d0ba98a1" providerId="AD" clId="Web-{DE2AFD3A-DF33-41BC-1B91-96C023D1D1DD}" dt="2024-08-01T15:51:03.816" v="54" actId="1076"/>
        <pc:sldMkLst>
          <pc:docMk/>
          <pc:sldMk cId="2504900993" sldId="6988"/>
        </pc:sldMkLst>
        <pc:spChg chg="mod">
          <ac:chgData name="Bradley Kelley" userId="S::bkelley@gbbinc.com::bbe28a0a-4a8f-4172-8397-9d09d0ba98a1" providerId="AD" clId="Web-{DE2AFD3A-DF33-41BC-1B91-96C023D1D1DD}" dt="2024-08-01T15:51:03.816" v="54" actId="1076"/>
          <ac:spMkLst>
            <pc:docMk/>
            <pc:sldMk cId="2504900993" sldId="6988"/>
            <ac:spMk id="10" creationId="{CE516E9D-0FED-7D53-FA0E-303359F9B611}"/>
          </ac:spMkLst>
        </pc:spChg>
      </pc:sldChg>
    </pc:docChg>
  </pc:docChgLst>
  <pc:docChgLst>
    <pc:chgData name="Eugenia Manwelyan" userId="90671359-f450-4d15-80a1-9fdd4a3779a9" providerId="ADAL" clId="{5E44BA1E-05DB-465B-93A2-7DE0DE982042}"/>
    <pc:docChg chg="custSel addSld modSld">
      <pc:chgData name="Eugenia Manwelyan" userId="90671359-f450-4d15-80a1-9fdd4a3779a9" providerId="ADAL" clId="{5E44BA1E-05DB-465B-93A2-7DE0DE982042}" dt="2024-08-01T19:10:58.248" v="648" actId="20577"/>
      <pc:docMkLst>
        <pc:docMk/>
      </pc:docMkLst>
      <pc:sldChg chg="delSp mod modNotesTx">
        <pc:chgData name="Eugenia Manwelyan" userId="90671359-f450-4d15-80a1-9fdd4a3779a9" providerId="ADAL" clId="{5E44BA1E-05DB-465B-93A2-7DE0DE982042}" dt="2024-08-01T18:10:49.543" v="58" actId="478"/>
        <pc:sldMkLst>
          <pc:docMk/>
          <pc:sldMk cId="1669436681" sldId="3620"/>
        </pc:sldMkLst>
        <pc:picChg chg="del">
          <ac:chgData name="Eugenia Manwelyan" userId="90671359-f450-4d15-80a1-9fdd4a3779a9" providerId="ADAL" clId="{5E44BA1E-05DB-465B-93A2-7DE0DE982042}" dt="2024-08-01T18:10:49.543" v="58" actId="478"/>
          <ac:picMkLst>
            <pc:docMk/>
            <pc:sldMk cId="1669436681" sldId="3620"/>
            <ac:picMk id="24" creationId="{13D38F1D-196F-E4D9-7D5F-66AF06351540}"/>
          </ac:picMkLst>
        </pc:picChg>
      </pc:sldChg>
      <pc:sldChg chg="modNotesTx">
        <pc:chgData name="Eugenia Manwelyan" userId="90671359-f450-4d15-80a1-9fdd4a3779a9" providerId="ADAL" clId="{5E44BA1E-05DB-465B-93A2-7DE0DE982042}" dt="2024-08-01T18:12:47.628" v="239" actId="20577"/>
        <pc:sldMkLst>
          <pc:docMk/>
          <pc:sldMk cId="648601250" sldId="6941"/>
        </pc:sldMkLst>
      </pc:sldChg>
      <pc:sldChg chg="modNotesTx">
        <pc:chgData name="Eugenia Manwelyan" userId="90671359-f450-4d15-80a1-9fdd4a3779a9" providerId="ADAL" clId="{5E44BA1E-05DB-465B-93A2-7DE0DE982042}" dt="2024-08-01T18:23:54.342" v="325" actId="20577"/>
        <pc:sldMkLst>
          <pc:docMk/>
          <pc:sldMk cId="435864923" sldId="6970"/>
        </pc:sldMkLst>
      </pc:sldChg>
      <pc:sldChg chg="modSp mod">
        <pc:chgData name="Eugenia Manwelyan" userId="90671359-f450-4d15-80a1-9fdd4a3779a9" providerId="ADAL" clId="{5E44BA1E-05DB-465B-93A2-7DE0DE982042}" dt="2024-08-01T18:25:12.707" v="326" actId="207"/>
        <pc:sldMkLst>
          <pc:docMk/>
          <pc:sldMk cId="3803148660" sldId="6971"/>
        </pc:sldMkLst>
        <pc:graphicFrameChg chg="modGraphic">
          <ac:chgData name="Eugenia Manwelyan" userId="90671359-f450-4d15-80a1-9fdd4a3779a9" providerId="ADAL" clId="{5E44BA1E-05DB-465B-93A2-7DE0DE982042}" dt="2024-08-01T18:25:12.707" v="326" actId="207"/>
          <ac:graphicFrameMkLst>
            <pc:docMk/>
            <pc:sldMk cId="3803148660" sldId="6971"/>
            <ac:graphicFrameMk id="3" creationId="{00F3DD95-2258-39CA-FEE5-495B33ED7098}"/>
          </ac:graphicFrameMkLst>
        </pc:graphicFrameChg>
      </pc:sldChg>
      <pc:sldChg chg="modNotesTx">
        <pc:chgData name="Eugenia Manwelyan" userId="90671359-f450-4d15-80a1-9fdd4a3779a9" providerId="ADAL" clId="{5E44BA1E-05DB-465B-93A2-7DE0DE982042}" dt="2024-08-01T18:36:12.813" v="411" actId="20577"/>
        <pc:sldMkLst>
          <pc:docMk/>
          <pc:sldMk cId="1194259942" sldId="6976"/>
        </pc:sldMkLst>
      </pc:sldChg>
      <pc:sldChg chg="modNotesTx">
        <pc:chgData name="Eugenia Manwelyan" userId="90671359-f450-4d15-80a1-9fdd4a3779a9" providerId="ADAL" clId="{5E44BA1E-05DB-465B-93A2-7DE0DE982042}" dt="2024-08-01T18:57:40.097" v="509" actId="20577"/>
        <pc:sldMkLst>
          <pc:docMk/>
          <pc:sldMk cId="2504900993" sldId="6988"/>
        </pc:sldMkLst>
      </pc:sldChg>
      <pc:sldChg chg="modNotesTx">
        <pc:chgData name="Eugenia Manwelyan" userId="90671359-f450-4d15-80a1-9fdd4a3779a9" providerId="ADAL" clId="{5E44BA1E-05DB-465B-93A2-7DE0DE982042}" dt="2024-08-01T19:09:28.939" v="560" actId="20577"/>
        <pc:sldMkLst>
          <pc:docMk/>
          <pc:sldMk cId="2850004420" sldId="6993"/>
        </pc:sldMkLst>
      </pc:sldChg>
      <pc:sldChg chg="modSp new mod">
        <pc:chgData name="Eugenia Manwelyan" userId="90671359-f450-4d15-80a1-9fdd4a3779a9" providerId="ADAL" clId="{5E44BA1E-05DB-465B-93A2-7DE0DE982042}" dt="2024-08-01T18:34:30.217" v="386" actId="20577"/>
        <pc:sldMkLst>
          <pc:docMk/>
          <pc:sldMk cId="13354742" sldId="7000"/>
        </pc:sldMkLst>
        <pc:spChg chg="mod">
          <ac:chgData name="Eugenia Manwelyan" userId="90671359-f450-4d15-80a1-9fdd4a3779a9" providerId="ADAL" clId="{5E44BA1E-05DB-465B-93A2-7DE0DE982042}" dt="2024-08-01T18:34:30.217" v="386" actId="20577"/>
          <ac:spMkLst>
            <pc:docMk/>
            <pc:sldMk cId="13354742" sldId="7000"/>
            <ac:spMk id="2" creationId="{F11A5353-1EFE-104F-69AE-CB1537373D6E}"/>
          </ac:spMkLst>
        </pc:spChg>
      </pc:sldChg>
      <pc:sldChg chg="modSp new mod">
        <pc:chgData name="Eugenia Manwelyan" userId="90671359-f450-4d15-80a1-9fdd4a3779a9" providerId="ADAL" clId="{5E44BA1E-05DB-465B-93A2-7DE0DE982042}" dt="2024-08-01T18:48:20.835" v="456" actId="20577"/>
        <pc:sldMkLst>
          <pc:docMk/>
          <pc:sldMk cId="1462708269" sldId="7001"/>
        </pc:sldMkLst>
        <pc:spChg chg="mod">
          <ac:chgData name="Eugenia Manwelyan" userId="90671359-f450-4d15-80a1-9fdd4a3779a9" providerId="ADAL" clId="{5E44BA1E-05DB-465B-93A2-7DE0DE982042}" dt="2024-08-01T18:48:20.835" v="456" actId="20577"/>
          <ac:spMkLst>
            <pc:docMk/>
            <pc:sldMk cId="1462708269" sldId="7001"/>
            <ac:spMk id="2" creationId="{B0C030E1-BEC3-EE3D-7C6C-809FD0903FD3}"/>
          </ac:spMkLst>
        </pc:spChg>
      </pc:sldChg>
      <pc:sldChg chg="modSp new mod">
        <pc:chgData name="Eugenia Manwelyan" userId="90671359-f450-4d15-80a1-9fdd4a3779a9" providerId="ADAL" clId="{5E44BA1E-05DB-465B-93A2-7DE0DE982042}" dt="2024-08-01T19:09:57.144" v="606" actId="20577"/>
        <pc:sldMkLst>
          <pc:docMk/>
          <pc:sldMk cId="3093833546" sldId="7002"/>
        </pc:sldMkLst>
        <pc:spChg chg="mod">
          <ac:chgData name="Eugenia Manwelyan" userId="90671359-f450-4d15-80a1-9fdd4a3779a9" providerId="ADAL" clId="{5E44BA1E-05DB-465B-93A2-7DE0DE982042}" dt="2024-08-01T19:09:57.144" v="606" actId="20577"/>
          <ac:spMkLst>
            <pc:docMk/>
            <pc:sldMk cId="3093833546" sldId="7002"/>
            <ac:spMk id="2" creationId="{E820565B-4D51-6C8A-68BB-6D4A84F9F60F}"/>
          </ac:spMkLst>
        </pc:spChg>
      </pc:sldChg>
      <pc:sldChg chg="modSp new mod">
        <pc:chgData name="Eugenia Manwelyan" userId="90671359-f450-4d15-80a1-9fdd4a3779a9" providerId="ADAL" clId="{5E44BA1E-05DB-465B-93A2-7DE0DE982042}" dt="2024-08-01T19:10:58.248" v="648" actId="20577"/>
        <pc:sldMkLst>
          <pc:docMk/>
          <pc:sldMk cId="670903456" sldId="7003"/>
        </pc:sldMkLst>
        <pc:spChg chg="mod">
          <ac:chgData name="Eugenia Manwelyan" userId="90671359-f450-4d15-80a1-9fdd4a3779a9" providerId="ADAL" clId="{5E44BA1E-05DB-465B-93A2-7DE0DE982042}" dt="2024-08-01T19:10:58.248" v="648" actId="20577"/>
          <ac:spMkLst>
            <pc:docMk/>
            <pc:sldMk cId="670903456" sldId="7003"/>
            <ac:spMk id="2" creationId="{AB2BDF1D-4574-AAD7-2EC8-91F25B2F9071}"/>
          </ac:spMkLst>
        </pc:spChg>
      </pc:sldChg>
    </pc:docChg>
  </pc:docChgLst>
  <pc:docChgLst>
    <pc:chgData name="Bradley Kelley" userId="bbe28a0a-4a8f-4172-8397-9d09d0ba98a1" providerId="ADAL" clId="{E6C3954D-B9D9-4562-BBB4-7D3B6C57116B}"/>
    <pc:docChg chg="undo redo custSel addSld delSld modSld sldOrd modHandout">
      <pc:chgData name="Bradley Kelley" userId="bbe28a0a-4a8f-4172-8397-9d09d0ba98a1" providerId="ADAL" clId="{E6C3954D-B9D9-4562-BBB4-7D3B6C57116B}" dt="2024-09-10T14:52:21.013" v="3805" actId="113"/>
      <pc:docMkLst>
        <pc:docMk/>
      </pc:docMkLst>
      <pc:sldChg chg="del">
        <pc:chgData name="Bradley Kelley" userId="bbe28a0a-4a8f-4172-8397-9d09d0ba98a1" providerId="ADAL" clId="{E6C3954D-B9D9-4562-BBB4-7D3B6C57116B}" dt="2024-09-09T15:40:38.118" v="0" actId="2696"/>
        <pc:sldMkLst>
          <pc:docMk/>
          <pc:sldMk cId="1669436681" sldId="3620"/>
        </pc:sldMkLst>
      </pc:sldChg>
      <pc:sldChg chg="modSp mod">
        <pc:chgData name="Bradley Kelley" userId="bbe28a0a-4a8f-4172-8397-9d09d0ba98a1" providerId="ADAL" clId="{E6C3954D-B9D9-4562-BBB4-7D3B6C57116B}" dt="2024-09-09T19:17:06.974" v="591" actId="113"/>
        <pc:sldMkLst>
          <pc:docMk/>
          <pc:sldMk cId="648601250" sldId="6941"/>
        </pc:sldMkLst>
        <pc:spChg chg="mod">
          <ac:chgData name="Bradley Kelley" userId="bbe28a0a-4a8f-4172-8397-9d09d0ba98a1" providerId="ADAL" clId="{E6C3954D-B9D9-4562-BBB4-7D3B6C57116B}" dt="2024-09-09T19:17:06.974" v="591" actId="113"/>
          <ac:spMkLst>
            <pc:docMk/>
            <pc:sldMk cId="648601250" sldId="6941"/>
            <ac:spMk id="41" creationId="{8630B932-9DFA-42A0-83BE-04543291E7F3}"/>
          </ac:spMkLst>
        </pc:spChg>
      </pc:sldChg>
      <pc:sldChg chg="modSp add del mod">
        <pc:chgData name="Bradley Kelley" userId="bbe28a0a-4a8f-4172-8397-9d09d0ba98a1" providerId="ADAL" clId="{E6C3954D-B9D9-4562-BBB4-7D3B6C57116B}" dt="2024-09-09T19:16:18.295" v="546" actId="20577"/>
        <pc:sldMkLst>
          <pc:docMk/>
          <pc:sldMk cId="1699362476" sldId="6942"/>
        </pc:sldMkLst>
        <pc:spChg chg="mod">
          <ac:chgData name="Bradley Kelley" userId="bbe28a0a-4a8f-4172-8397-9d09d0ba98a1" providerId="ADAL" clId="{E6C3954D-B9D9-4562-BBB4-7D3B6C57116B}" dt="2024-09-09T19:16:18.295" v="546" actId="20577"/>
          <ac:spMkLst>
            <pc:docMk/>
            <pc:sldMk cId="1699362476" sldId="6942"/>
            <ac:spMk id="6" creationId="{EDC2E7B6-E120-480C-9917-EB4703575596}"/>
          </ac:spMkLst>
        </pc:spChg>
      </pc:sldChg>
      <pc:sldChg chg="modNotesTx">
        <pc:chgData name="Bradley Kelley" userId="bbe28a0a-4a8f-4172-8397-9d09d0ba98a1" providerId="ADAL" clId="{E6C3954D-B9D9-4562-BBB4-7D3B6C57116B}" dt="2024-09-09T21:01:14.620" v="2976" actId="20577"/>
        <pc:sldMkLst>
          <pc:docMk/>
          <pc:sldMk cId="1362699126" sldId="6947"/>
        </pc:sldMkLst>
      </pc:sldChg>
      <pc:sldChg chg="modNotesTx">
        <pc:chgData name="Bradley Kelley" userId="bbe28a0a-4a8f-4172-8397-9d09d0ba98a1" providerId="ADAL" clId="{E6C3954D-B9D9-4562-BBB4-7D3B6C57116B}" dt="2024-09-09T21:00:38.926" v="2975" actId="20577"/>
        <pc:sldMkLst>
          <pc:docMk/>
          <pc:sldMk cId="1118857997" sldId="6966"/>
        </pc:sldMkLst>
      </pc:sldChg>
      <pc:sldChg chg="modNotesTx">
        <pc:chgData name="Bradley Kelley" userId="bbe28a0a-4a8f-4172-8397-9d09d0ba98a1" providerId="ADAL" clId="{E6C3954D-B9D9-4562-BBB4-7D3B6C57116B}" dt="2024-09-09T21:00:32.481" v="2974" actId="20577"/>
        <pc:sldMkLst>
          <pc:docMk/>
          <pc:sldMk cId="341063525" sldId="6967"/>
        </pc:sldMkLst>
      </pc:sldChg>
      <pc:sldChg chg="addSp delSp modSp mod modNotesTx">
        <pc:chgData name="Bradley Kelley" userId="bbe28a0a-4a8f-4172-8397-9d09d0ba98a1" providerId="ADAL" clId="{E6C3954D-B9D9-4562-BBB4-7D3B6C57116B}" dt="2024-09-09T21:00:18.426" v="2973" actId="20577"/>
        <pc:sldMkLst>
          <pc:docMk/>
          <pc:sldMk cId="435864923" sldId="6970"/>
        </pc:sldMkLst>
        <pc:spChg chg="add del mod">
          <ac:chgData name="Bradley Kelley" userId="bbe28a0a-4a8f-4172-8397-9d09d0ba98a1" providerId="ADAL" clId="{E6C3954D-B9D9-4562-BBB4-7D3B6C57116B}" dt="2024-09-09T19:30:41.030" v="767" actId="478"/>
          <ac:spMkLst>
            <pc:docMk/>
            <pc:sldMk cId="435864923" sldId="6970"/>
            <ac:spMk id="3" creationId="{BC75C289-5F71-FDD3-F613-B53AFD1DE4F4}"/>
          </ac:spMkLst>
        </pc:spChg>
      </pc:sldChg>
      <pc:sldChg chg="addSp delSp modSp mod modNotesTx">
        <pc:chgData name="Bradley Kelley" userId="bbe28a0a-4a8f-4172-8397-9d09d0ba98a1" providerId="ADAL" clId="{E6C3954D-B9D9-4562-BBB4-7D3B6C57116B}" dt="2024-09-09T21:00:13.525" v="2972" actId="20577"/>
        <pc:sldMkLst>
          <pc:docMk/>
          <pc:sldMk cId="3803148660" sldId="6971"/>
        </pc:sldMkLst>
        <pc:spChg chg="mod">
          <ac:chgData name="Bradley Kelley" userId="bbe28a0a-4a8f-4172-8397-9d09d0ba98a1" providerId="ADAL" clId="{E6C3954D-B9D9-4562-BBB4-7D3B6C57116B}" dt="2024-09-09T19:32:27.542" v="897" actId="20577"/>
          <ac:spMkLst>
            <pc:docMk/>
            <pc:sldMk cId="3803148660" sldId="6971"/>
            <ac:spMk id="6" creationId="{26B74132-8193-A9E7-916A-0400E9179549}"/>
          </ac:spMkLst>
        </pc:spChg>
        <pc:spChg chg="add mod">
          <ac:chgData name="Bradley Kelley" userId="bbe28a0a-4a8f-4172-8397-9d09d0ba98a1" providerId="ADAL" clId="{E6C3954D-B9D9-4562-BBB4-7D3B6C57116B}" dt="2024-09-09T19:31:47.935" v="880" actId="20577"/>
          <ac:spMkLst>
            <pc:docMk/>
            <pc:sldMk cId="3803148660" sldId="6971"/>
            <ac:spMk id="9" creationId="{B2A1853C-8486-87F6-4D1C-0F943735E519}"/>
          </ac:spMkLst>
        </pc:spChg>
        <pc:spChg chg="del">
          <ac:chgData name="Bradley Kelley" userId="bbe28a0a-4a8f-4172-8397-9d09d0ba98a1" providerId="ADAL" clId="{E6C3954D-B9D9-4562-BBB4-7D3B6C57116B}" dt="2024-09-09T19:21:08.746" v="595" actId="478"/>
          <ac:spMkLst>
            <pc:docMk/>
            <pc:sldMk cId="3803148660" sldId="6971"/>
            <ac:spMk id="16" creationId="{79BE19F8-280F-A189-1250-FC78AD1835A9}"/>
          </ac:spMkLst>
        </pc:spChg>
        <pc:spChg chg="del">
          <ac:chgData name="Bradley Kelley" userId="bbe28a0a-4a8f-4172-8397-9d09d0ba98a1" providerId="ADAL" clId="{E6C3954D-B9D9-4562-BBB4-7D3B6C57116B}" dt="2024-09-09T19:20:57.866" v="593" actId="478"/>
          <ac:spMkLst>
            <pc:docMk/>
            <pc:sldMk cId="3803148660" sldId="6971"/>
            <ac:spMk id="19" creationId="{7C740BAE-26D0-55BA-60A2-E196938EB0A9}"/>
          </ac:spMkLst>
        </pc:spChg>
        <pc:spChg chg="del">
          <ac:chgData name="Bradley Kelley" userId="bbe28a0a-4a8f-4172-8397-9d09d0ba98a1" providerId="ADAL" clId="{E6C3954D-B9D9-4562-BBB4-7D3B6C57116B}" dt="2024-09-09T19:21:06.508" v="594" actId="478"/>
          <ac:spMkLst>
            <pc:docMk/>
            <pc:sldMk cId="3803148660" sldId="6971"/>
            <ac:spMk id="24" creationId="{D41658C1-EF1A-137D-1C5E-18412C74E937}"/>
          </ac:spMkLst>
        </pc:spChg>
        <pc:grpChg chg="del">
          <ac:chgData name="Bradley Kelley" userId="bbe28a0a-4a8f-4172-8397-9d09d0ba98a1" providerId="ADAL" clId="{E6C3954D-B9D9-4562-BBB4-7D3B6C57116B}" dt="2024-09-09T19:20:55.402" v="592" actId="478"/>
          <ac:grpSpMkLst>
            <pc:docMk/>
            <pc:sldMk cId="3803148660" sldId="6971"/>
            <ac:grpSpMk id="23" creationId="{96375DFD-10ED-0251-74EF-1171DFA7BD90}"/>
          </ac:grpSpMkLst>
        </pc:grpChg>
        <pc:graphicFrameChg chg="add mod modGraphic">
          <ac:chgData name="Bradley Kelley" userId="bbe28a0a-4a8f-4172-8397-9d09d0ba98a1" providerId="ADAL" clId="{E6C3954D-B9D9-4562-BBB4-7D3B6C57116B}" dt="2024-09-09T20:00:58.500" v="1442" actId="2062"/>
          <ac:graphicFrameMkLst>
            <pc:docMk/>
            <pc:sldMk cId="3803148660" sldId="6971"/>
            <ac:graphicFrameMk id="8" creationId="{32B1535A-32F0-8D8A-4509-807D1745DCEA}"/>
          </ac:graphicFrameMkLst>
        </pc:graphicFrameChg>
      </pc:sldChg>
      <pc:sldChg chg="modNotesTx">
        <pc:chgData name="Bradley Kelley" userId="bbe28a0a-4a8f-4172-8397-9d09d0ba98a1" providerId="ADAL" clId="{E6C3954D-B9D9-4562-BBB4-7D3B6C57116B}" dt="2024-09-09T20:59:42.216" v="2970" actId="6549"/>
        <pc:sldMkLst>
          <pc:docMk/>
          <pc:sldMk cId="1194259942" sldId="6976"/>
        </pc:sldMkLst>
      </pc:sldChg>
      <pc:sldChg chg="modNotesTx">
        <pc:chgData name="Bradley Kelley" userId="bbe28a0a-4a8f-4172-8397-9d09d0ba98a1" providerId="ADAL" clId="{E6C3954D-B9D9-4562-BBB4-7D3B6C57116B}" dt="2024-09-09T20:59:31.457" v="2969" actId="6549"/>
        <pc:sldMkLst>
          <pc:docMk/>
          <pc:sldMk cId="2545654502" sldId="6978"/>
        </pc:sldMkLst>
      </pc:sldChg>
      <pc:sldChg chg="modNotesTx">
        <pc:chgData name="Bradley Kelley" userId="bbe28a0a-4a8f-4172-8397-9d09d0ba98a1" providerId="ADAL" clId="{E6C3954D-B9D9-4562-BBB4-7D3B6C57116B}" dt="2024-09-09T20:59:26.849" v="2968" actId="6549"/>
        <pc:sldMkLst>
          <pc:docMk/>
          <pc:sldMk cId="2820462711" sldId="6980"/>
        </pc:sldMkLst>
      </pc:sldChg>
      <pc:sldChg chg="modNotesTx">
        <pc:chgData name="Bradley Kelley" userId="bbe28a0a-4a8f-4172-8397-9d09d0ba98a1" providerId="ADAL" clId="{E6C3954D-B9D9-4562-BBB4-7D3B6C57116B}" dt="2024-09-09T20:59:13.968" v="2966" actId="6549"/>
        <pc:sldMkLst>
          <pc:docMk/>
          <pc:sldMk cId="2264255816" sldId="6982"/>
        </pc:sldMkLst>
      </pc:sldChg>
      <pc:sldChg chg="modNotesTx">
        <pc:chgData name="Bradley Kelley" userId="bbe28a0a-4a8f-4172-8397-9d09d0ba98a1" providerId="ADAL" clId="{E6C3954D-B9D9-4562-BBB4-7D3B6C57116B}" dt="2024-09-09T20:59:06.087" v="2965" actId="6549"/>
        <pc:sldMkLst>
          <pc:docMk/>
          <pc:sldMk cId="1034818721" sldId="6984"/>
        </pc:sldMkLst>
      </pc:sldChg>
      <pc:sldChg chg="addSp modSp mod">
        <pc:chgData name="Bradley Kelley" userId="bbe28a0a-4a8f-4172-8397-9d09d0ba98a1" providerId="ADAL" clId="{E6C3954D-B9D9-4562-BBB4-7D3B6C57116B}" dt="2024-09-09T20:32:14.784" v="2148" actId="1076"/>
        <pc:sldMkLst>
          <pc:docMk/>
          <pc:sldMk cId="2051573576" sldId="6986"/>
        </pc:sldMkLst>
        <pc:spChg chg="add mod">
          <ac:chgData name="Bradley Kelley" userId="bbe28a0a-4a8f-4172-8397-9d09d0ba98a1" providerId="ADAL" clId="{E6C3954D-B9D9-4562-BBB4-7D3B6C57116B}" dt="2024-09-09T20:32:14.784" v="2148" actId="1076"/>
          <ac:spMkLst>
            <pc:docMk/>
            <pc:sldMk cId="2051573576" sldId="6986"/>
            <ac:spMk id="3" creationId="{1D865B0A-B37A-E7DC-2D38-5C7801F54F27}"/>
          </ac:spMkLst>
        </pc:spChg>
        <pc:spChg chg="mod">
          <ac:chgData name="Bradley Kelley" userId="bbe28a0a-4a8f-4172-8397-9d09d0ba98a1" providerId="ADAL" clId="{E6C3954D-B9D9-4562-BBB4-7D3B6C57116B}" dt="2024-09-09T20:29:37.693" v="2034" actId="20577"/>
          <ac:spMkLst>
            <pc:docMk/>
            <pc:sldMk cId="2051573576" sldId="6986"/>
            <ac:spMk id="8" creationId="{890CCF1D-AAE7-B744-34EC-9BEFC444ABB5}"/>
          </ac:spMkLst>
        </pc:spChg>
        <pc:spChg chg="mod">
          <ac:chgData name="Bradley Kelley" userId="bbe28a0a-4a8f-4172-8397-9d09d0ba98a1" providerId="ADAL" clId="{E6C3954D-B9D9-4562-BBB4-7D3B6C57116B}" dt="2024-09-09T20:32:04.286" v="2143" actId="947"/>
          <ac:spMkLst>
            <pc:docMk/>
            <pc:sldMk cId="2051573576" sldId="6986"/>
            <ac:spMk id="17" creationId="{8525BB60-50AD-72C8-7FBE-1D4AD6787191}"/>
          </ac:spMkLst>
        </pc:spChg>
      </pc:sldChg>
      <pc:sldChg chg="addSp delSp del mod">
        <pc:chgData name="Bradley Kelley" userId="bbe28a0a-4a8f-4172-8397-9d09d0ba98a1" providerId="ADAL" clId="{E6C3954D-B9D9-4562-BBB4-7D3B6C57116B}" dt="2024-09-09T20:41:42.895" v="2424" actId="2696"/>
        <pc:sldMkLst>
          <pc:docMk/>
          <pc:sldMk cId="2504900993" sldId="6988"/>
        </pc:sldMkLst>
        <pc:spChg chg="del">
          <ac:chgData name="Bradley Kelley" userId="bbe28a0a-4a8f-4172-8397-9d09d0ba98a1" providerId="ADAL" clId="{E6C3954D-B9D9-4562-BBB4-7D3B6C57116B}" dt="2024-09-09T20:38:36.813" v="2422" actId="478"/>
          <ac:spMkLst>
            <pc:docMk/>
            <pc:sldMk cId="2504900993" sldId="6988"/>
            <ac:spMk id="10" creationId="{CE516E9D-0FED-7D53-FA0E-303359F9B611}"/>
          </ac:spMkLst>
        </pc:spChg>
        <pc:graphicFrameChg chg="del">
          <ac:chgData name="Bradley Kelley" userId="bbe28a0a-4a8f-4172-8397-9d09d0ba98a1" providerId="ADAL" clId="{E6C3954D-B9D9-4562-BBB4-7D3B6C57116B}" dt="2024-09-09T20:35:00.005" v="2149" actId="478"/>
          <ac:graphicFrameMkLst>
            <pc:docMk/>
            <pc:sldMk cId="2504900993" sldId="6988"/>
            <ac:graphicFrameMk id="3" creationId="{9789C022-7CBE-E54B-E512-E7EB4EE63FAD}"/>
          </ac:graphicFrameMkLst>
        </pc:graphicFrameChg>
        <pc:picChg chg="add del">
          <ac:chgData name="Bradley Kelley" userId="bbe28a0a-4a8f-4172-8397-9d09d0ba98a1" providerId="ADAL" clId="{E6C3954D-B9D9-4562-BBB4-7D3B6C57116B}" dt="2024-09-09T20:38:30.609" v="2421" actId="478"/>
          <ac:picMkLst>
            <pc:docMk/>
            <pc:sldMk cId="2504900993" sldId="6988"/>
            <ac:picMk id="5" creationId="{B324F4CD-B837-4C36-82EC-12F59E35D548}"/>
          </ac:picMkLst>
        </pc:picChg>
      </pc:sldChg>
      <pc:sldChg chg="addSp delSp modSp del mod">
        <pc:chgData name="Bradley Kelley" userId="bbe28a0a-4a8f-4172-8397-9d09d0ba98a1" providerId="ADAL" clId="{E6C3954D-B9D9-4562-BBB4-7D3B6C57116B}" dt="2024-09-09T20:41:45.439" v="2425" actId="2696"/>
        <pc:sldMkLst>
          <pc:docMk/>
          <pc:sldMk cId="2822923925" sldId="6989"/>
        </pc:sldMkLst>
        <pc:spChg chg="add mod">
          <ac:chgData name="Bradley Kelley" userId="bbe28a0a-4a8f-4172-8397-9d09d0ba98a1" providerId="ADAL" clId="{E6C3954D-B9D9-4562-BBB4-7D3B6C57116B}" dt="2024-09-09T20:38:05.368" v="2419" actId="6549"/>
          <ac:spMkLst>
            <pc:docMk/>
            <pc:sldMk cId="2822923925" sldId="6989"/>
            <ac:spMk id="3" creationId="{1D035820-9088-B4FC-0957-B6174987F7B0}"/>
          </ac:spMkLst>
        </pc:spChg>
        <pc:graphicFrameChg chg="del">
          <ac:chgData name="Bradley Kelley" userId="bbe28a0a-4a8f-4172-8397-9d09d0ba98a1" providerId="ADAL" clId="{E6C3954D-B9D9-4562-BBB4-7D3B6C57116B}" dt="2024-09-09T20:35:41.242" v="2151" actId="478"/>
          <ac:graphicFrameMkLst>
            <pc:docMk/>
            <pc:sldMk cId="2822923925" sldId="6989"/>
            <ac:graphicFrameMk id="7" creationId="{8D6E6E8D-12CA-D318-BA52-A6A5C2201FF1}"/>
          </ac:graphicFrameMkLst>
        </pc:graphicFrameChg>
      </pc:sldChg>
      <pc:sldChg chg="addSp delSp modSp mod">
        <pc:chgData name="Bradley Kelley" userId="bbe28a0a-4a8f-4172-8397-9d09d0ba98a1" providerId="ADAL" clId="{E6C3954D-B9D9-4562-BBB4-7D3B6C57116B}" dt="2024-09-09T20:44:31.877" v="2534" actId="20577"/>
        <pc:sldMkLst>
          <pc:docMk/>
          <pc:sldMk cId="150770845" sldId="6990"/>
        </pc:sldMkLst>
        <pc:spChg chg="add mod">
          <ac:chgData name="Bradley Kelley" userId="bbe28a0a-4a8f-4172-8397-9d09d0ba98a1" providerId="ADAL" clId="{E6C3954D-B9D9-4562-BBB4-7D3B6C57116B}" dt="2024-09-09T20:44:31.877" v="2534" actId="20577"/>
          <ac:spMkLst>
            <pc:docMk/>
            <pc:sldMk cId="150770845" sldId="6990"/>
            <ac:spMk id="3" creationId="{13BD0525-3180-B97C-02D0-3CE1788D79D6}"/>
          </ac:spMkLst>
        </pc:spChg>
        <pc:graphicFrameChg chg="add mod modGraphic">
          <ac:chgData name="Bradley Kelley" userId="bbe28a0a-4a8f-4172-8397-9d09d0ba98a1" providerId="ADAL" clId="{E6C3954D-B9D9-4562-BBB4-7D3B6C57116B}" dt="2024-09-09T20:43:09.830" v="2448" actId="20577"/>
          <ac:graphicFrameMkLst>
            <pc:docMk/>
            <pc:sldMk cId="150770845" sldId="6990"/>
            <ac:graphicFrameMk id="6" creationId="{4928312A-526F-D9D9-E8D2-580CF784A448}"/>
          </ac:graphicFrameMkLst>
        </pc:graphicFrameChg>
        <pc:graphicFrameChg chg="del">
          <ac:chgData name="Bradley Kelley" userId="bbe28a0a-4a8f-4172-8397-9d09d0ba98a1" providerId="ADAL" clId="{E6C3954D-B9D9-4562-BBB4-7D3B6C57116B}" dt="2024-09-09T20:35:38.029" v="2150" actId="478"/>
          <ac:graphicFrameMkLst>
            <pc:docMk/>
            <pc:sldMk cId="150770845" sldId="6990"/>
            <ac:graphicFrameMk id="7" creationId="{8D6E6E8D-12CA-D318-BA52-A6A5C2201FF1}"/>
          </ac:graphicFrameMkLst>
        </pc:graphicFrameChg>
      </pc:sldChg>
      <pc:sldChg chg="addSp delSp modSp mod modNotesTx">
        <pc:chgData name="Bradley Kelley" userId="bbe28a0a-4a8f-4172-8397-9d09d0ba98a1" providerId="ADAL" clId="{E6C3954D-B9D9-4562-BBB4-7D3B6C57116B}" dt="2024-09-09T20:58:01.010" v="2963" actId="1076"/>
        <pc:sldMkLst>
          <pc:docMk/>
          <pc:sldMk cId="859696262" sldId="6991"/>
        </pc:sldMkLst>
        <pc:spChg chg="mod">
          <ac:chgData name="Bradley Kelley" userId="bbe28a0a-4a8f-4172-8397-9d09d0ba98a1" providerId="ADAL" clId="{E6C3954D-B9D9-4562-BBB4-7D3B6C57116B}" dt="2024-09-09T20:47:52.303" v="2549" actId="20577"/>
          <ac:spMkLst>
            <pc:docMk/>
            <pc:sldMk cId="859696262" sldId="6991"/>
            <ac:spMk id="2" creationId="{81D3B284-943A-02D2-A737-898B517F8FBF}"/>
          </ac:spMkLst>
        </pc:spChg>
        <pc:spChg chg="add mod">
          <ac:chgData name="Bradley Kelley" userId="bbe28a0a-4a8f-4172-8397-9d09d0ba98a1" providerId="ADAL" clId="{E6C3954D-B9D9-4562-BBB4-7D3B6C57116B}" dt="2024-09-09T20:58:01.010" v="2963" actId="1076"/>
          <ac:spMkLst>
            <pc:docMk/>
            <pc:sldMk cId="859696262" sldId="6991"/>
            <ac:spMk id="8" creationId="{B5992D78-C4D0-046B-EEE0-499BF9C2E211}"/>
          </ac:spMkLst>
        </pc:spChg>
        <pc:graphicFrameChg chg="del">
          <ac:chgData name="Bradley Kelley" userId="bbe28a0a-4a8f-4172-8397-9d09d0ba98a1" providerId="ADAL" clId="{E6C3954D-B9D9-4562-BBB4-7D3B6C57116B}" dt="2024-09-09T20:47:31.749" v="2536" actId="478"/>
          <ac:graphicFrameMkLst>
            <pc:docMk/>
            <pc:sldMk cId="859696262" sldId="6991"/>
            <ac:graphicFrameMk id="4" creationId="{54A09E46-0885-5669-230F-1B64DE77F901}"/>
          </ac:graphicFrameMkLst>
        </pc:graphicFrameChg>
        <pc:graphicFrameChg chg="add mod modGraphic">
          <ac:chgData name="Bradley Kelley" userId="bbe28a0a-4a8f-4172-8397-9d09d0ba98a1" providerId="ADAL" clId="{E6C3954D-B9D9-4562-BBB4-7D3B6C57116B}" dt="2024-09-09T20:52:50.333" v="2818" actId="20577"/>
          <ac:graphicFrameMkLst>
            <pc:docMk/>
            <pc:sldMk cId="859696262" sldId="6991"/>
            <ac:graphicFrameMk id="6" creationId="{6EBF42E8-9249-005B-E757-8B32EECAE9CD}"/>
          </ac:graphicFrameMkLst>
        </pc:graphicFrameChg>
        <pc:graphicFrameChg chg="add mod modGraphic">
          <ac:chgData name="Bradley Kelley" userId="bbe28a0a-4a8f-4172-8397-9d09d0ba98a1" providerId="ADAL" clId="{E6C3954D-B9D9-4562-BBB4-7D3B6C57116B}" dt="2024-09-09T20:56:36.075" v="2865" actId="20577"/>
          <ac:graphicFrameMkLst>
            <pc:docMk/>
            <pc:sldMk cId="859696262" sldId="6991"/>
            <ac:graphicFrameMk id="7" creationId="{30E7E0A9-F080-E51E-9938-D0DD9D1BC251}"/>
          </ac:graphicFrameMkLst>
        </pc:graphicFrameChg>
      </pc:sldChg>
      <pc:sldChg chg="modNotesTx">
        <pc:chgData name="Bradley Kelley" userId="bbe28a0a-4a8f-4172-8397-9d09d0ba98a1" providerId="ADAL" clId="{E6C3954D-B9D9-4562-BBB4-7D3B6C57116B}" dt="2024-09-09T20:45:04.434" v="2535" actId="20577"/>
        <pc:sldMkLst>
          <pc:docMk/>
          <pc:sldMk cId="1528632456" sldId="6992"/>
        </pc:sldMkLst>
      </pc:sldChg>
      <pc:sldChg chg="del">
        <pc:chgData name="Bradley Kelley" userId="bbe28a0a-4a8f-4172-8397-9d09d0ba98a1" providerId="ADAL" clId="{E6C3954D-B9D9-4562-BBB4-7D3B6C57116B}" dt="2024-09-09T19:44:27.449" v="999" actId="2696"/>
        <pc:sldMkLst>
          <pc:docMk/>
          <pc:sldMk cId="13354742" sldId="7000"/>
        </pc:sldMkLst>
      </pc:sldChg>
      <pc:sldChg chg="del">
        <pc:chgData name="Bradley Kelley" userId="bbe28a0a-4a8f-4172-8397-9d09d0ba98a1" providerId="ADAL" clId="{E6C3954D-B9D9-4562-BBB4-7D3B6C57116B}" dt="2024-09-09T20:03:24.745" v="1453" actId="2696"/>
        <pc:sldMkLst>
          <pc:docMk/>
          <pc:sldMk cId="1462708269" sldId="7001"/>
        </pc:sldMkLst>
      </pc:sldChg>
      <pc:sldChg chg="del">
        <pc:chgData name="Bradley Kelley" userId="bbe28a0a-4a8f-4172-8397-9d09d0ba98a1" providerId="ADAL" clId="{E6C3954D-B9D9-4562-BBB4-7D3B6C57116B}" dt="2024-09-09T21:36:24.567" v="3558" actId="2696"/>
        <pc:sldMkLst>
          <pc:docMk/>
          <pc:sldMk cId="3093833546" sldId="7002"/>
        </pc:sldMkLst>
      </pc:sldChg>
      <pc:sldChg chg="del">
        <pc:chgData name="Bradley Kelley" userId="bbe28a0a-4a8f-4172-8397-9d09d0ba98a1" providerId="ADAL" clId="{E6C3954D-B9D9-4562-BBB4-7D3B6C57116B}" dt="2024-09-09T21:41:41.229" v="3681" actId="2696"/>
        <pc:sldMkLst>
          <pc:docMk/>
          <pc:sldMk cId="670903456" sldId="7003"/>
        </pc:sldMkLst>
      </pc:sldChg>
      <pc:sldChg chg="addSp delSp modSp add mod ord modNotesTx">
        <pc:chgData name="Bradley Kelley" userId="bbe28a0a-4a8f-4172-8397-9d09d0ba98a1" providerId="ADAL" clId="{E6C3954D-B9D9-4562-BBB4-7D3B6C57116B}" dt="2024-09-09T21:01:21.658" v="2977" actId="20577"/>
        <pc:sldMkLst>
          <pc:docMk/>
          <pc:sldMk cId="900399115" sldId="7004"/>
        </pc:sldMkLst>
        <pc:spChg chg="mod">
          <ac:chgData name="Bradley Kelley" userId="bbe28a0a-4a8f-4172-8397-9d09d0ba98a1" providerId="ADAL" clId="{E6C3954D-B9D9-4562-BBB4-7D3B6C57116B}" dt="2024-09-09T18:46:45.877" v="465" actId="20577"/>
          <ac:spMkLst>
            <pc:docMk/>
            <pc:sldMk cId="900399115" sldId="7004"/>
            <ac:spMk id="3" creationId="{3B9438F9-81AC-979A-18AB-11BF384A6B63}"/>
          </ac:spMkLst>
        </pc:spChg>
        <pc:spChg chg="add mod">
          <ac:chgData name="Bradley Kelley" userId="bbe28a0a-4a8f-4172-8397-9d09d0ba98a1" providerId="ADAL" clId="{E6C3954D-B9D9-4562-BBB4-7D3B6C57116B}" dt="2024-09-09T18:47:04.470" v="478" actId="20577"/>
          <ac:spMkLst>
            <pc:docMk/>
            <pc:sldMk cId="900399115" sldId="7004"/>
            <ac:spMk id="6" creationId="{FD268082-EE56-A84C-E964-A76A2FB51493}"/>
          </ac:spMkLst>
        </pc:spChg>
        <pc:spChg chg="add mod">
          <ac:chgData name="Bradley Kelley" userId="bbe28a0a-4a8f-4172-8397-9d09d0ba98a1" providerId="ADAL" clId="{E6C3954D-B9D9-4562-BBB4-7D3B6C57116B}" dt="2024-09-09T18:47:08.592" v="484" actId="20577"/>
          <ac:spMkLst>
            <pc:docMk/>
            <pc:sldMk cId="900399115" sldId="7004"/>
            <ac:spMk id="7" creationId="{97F558E9-4F20-8DEC-5A1E-D4A80F09B646}"/>
          </ac:spMkLst>
        </pc:spChg>
        <pc:spChg chg="add mod">
          <ac:chgData name="Bradley Kelley" userId="bbe28a0a-4a8f-4172-8397-9d09d0ba98a1" providerId="ADAL" clId="{E6C3954D-B9D9-4562-BBB4-7D3B6C57116B}" dt="2024-09-09T18:45:35.131" v="443" actId="1076"/>
          <ac:spMkLst>
            <pc:docMk/>
            <pc:sldMk cId="900399115" sldId="7004"/>
            <ac:spMk id="9" creationId="{6ABC164F-BAC2-EA4A-123A-94D4D65E39A5}"/>
          </ac:spMkLst>
        </pc:spChg>
        <pc:spChg chg="mod">
          <ac:chgData name="Bradley Kelley" userId="bbe28a0a-4a8f-4172-8397-9d09d0ba98a1" providerId="ADAL" clId="{E6C3954D-B9D9-4562-BBB4-7D3B6C57116B}" dt="2024-09-09T19:15:17.060" v="533" actId="403"/>
          <ac:spMkLst>
            <pc:docMk/>
            <pc:sldMk cId="900399115" sldId="7004"/>
            <ac:spMk id="10" creationId="{9987BB5B-365B-CA76-EB98-005757E22284}"/>
          </ac:spMkLst>
        </pc:spChg>
        <pc:spChg chg="del mod">
          <ac:chgData name="Bradley Kelley" userId="bbe28a0a-4a8f-4172-8397-9d09d0ba98a1" providerId="ADAL" clId="{E6C3954D-B9D9-4562-BBB4-7D3B6C57116B}" dt="2024-09-09T18:42:06.277" v="313" actId="478"/>
          <ac:spMkLst>
            <pc:docMk/>
            <pc:sldMk cId="900399115" sldId="7004"/>
            <ac:spMk id="11" creationId="{6B9F035E-7801-2981-982F-014F931921BC}"/>
          </ac:spMkLst>
        </pc:spChg>
        <pc:spChg chg="mod">
          <ac:chgData name="Bradley Kelley" userId="bbe28a0a-4a8f-4172-8397-9d09d0ba98a1" providerId="ADAL" clId="{E6C3954D-B9D9-4562-BBB4-7D3B6C57116B}" dt="2024-09-09T19:15:11.981" v="532" actId="403"/>
          <ac:spMkLst>
            <pc:docMk/>
            <pc:sldMk cId="900399115" sldId="7004"/>
            <ac:spMk id="14" creationId="{4521CD85-FFBF-7E06-EC59-03C4B072B0CA}"/>
          </ac:spMkLst>
        </pc:spChg>
        <pc:spChg chg="mod">
          <ac:chgData name="Bradley Kelley" userId="bbe28a0a-4a8f-4172-8397-9d09d0ba98a1" providerId="ADAL" clId="{E6C3954D-B9D9-4562-BBB4-7D3B6C57116B}" dt="2024-09-09T18:38:11.670" v="131" actId="1076"/>
          <ac:spMkLst>
            <pc:docMk/>
            <pc:sldMk cId="900399115" sldId="7004"/>
            <ac:spMk id="15" creationId="{39B38017-CEE9-4935-8D4E-6573A50F86D7}"/>
          </ac:spMkLst>
        </pc:spChg>
        <pc:spChg chg="del">
          <ac:chgData name="Bradley Kelley" userId="bbe28a0a-4a8f-4172-8397-9d09d0ba98a1" providerId="ADAL" clId="{E6C3954D-B9D9-4562-BBB4-7D3B6C57116B}" dt="2024-09-09T18:42:08.739" v="314" actId="478"/>
          <ac:spMkLst>
            <pc:docMk/>
            <pc:sldMk cId="900399115" sldId="7004"/>
            <ac:spMk id="16" creationId="{52B9BBF1-2EA1-E16C-62D9-4C80C0AF5B8A}"/>
          </ac:spMkLst>
        </pc:spChg>
        <pc:spChg chg="mod">
          <ac:chgData name="Bradley Kelley" userId="bbe28a0a-4a8f-4172-8397-9d09d0ba98a1" providerId="ADAL" clId="{E6C3954D-B9D9-4562-BBB4-7D3B6C57116B}" dt="2024-09-09T19:14:58.957" v="531" actId="20577"/>
          <ac:spMkLst>
            <pc:docMk/>
            <pc:sldMk cId="900399115" sldId="7004"/>
            <ac:spMk id="20" creationId="{E66C33A3-E44D-4DEC-859F-5B83E1DF3582}"/>
          </ac:spMkLst>
        </pc:spChg>
        <pc:spChg chg="mod">
          <ac:chgData name="Bradley Kelley" userId="bbe28a0a-4a8f-4172-8397-9d09d0ba98a1" providerId="ADAL" clId="{E6C3954D-B9D9-4562-BBB4-7D3B6C57116B}" dt="2024-09-09T19:15:23.196" v="534" actId="403"/>
          <ac:spMkLst>
            <pc:docMk/>
            <pc:sldMk cId="900399115" sldId="7004"/>
            <ac:spMk id="25" creationId="{3582402C-5DED-4C68-B3EB-20F08A14B4DB}"/>
          </ac:spMkLst>
        </pc:spChg>
        <pc:picChg chg="mod">
          <ac:chgData name="Bradley Kelley" userId="bbe28a0a-4a8f-4172-8397-9d09d0ba98a1" providerId="ADAL" clId="{E6C3954D-B9D9-4562-BBB4-7D3B6C57116B}" dt="2024-09-09T15:43:38.993" v="119" actId="1076"/>
          <ac:picMkLst>
            <pc:docMk/>
            <pc:sldMk cId="900399115" sldId="7004"/>
            <ac:picMk id="2" creationId="{72BD9C88-62F0-3733-D49C-19A08E294864}"/>
          </ac:picMkLst>
        </pc:picChg>
        <pc:picChg chg="del">
          <ac:chgData name="Bradley Kelley" userId="bbe28a0a-4a8f-4172-8397-9d09d0ba98a1" providerId="ADAL" clId="{E6C3954D-B9D9-4562-BBB4-7D3B6C57116B}" dt="2024-09-09T18:37:38.530" v="121" actId="478"/>
          <ac:picMkLst>
            <pc:docMk/>
            <pc:sldMk cId="900399115" sldId="7004"/>
            <ac:picMk id="4" creationId="{8FBC4273-ABC6-FBD1-8608-E871311794E7}"/>
          </ac:picMkLst>
        </pc:picChg>
        <pc:picChg chg="del">
          <ac:chgData name="Bradley Kelley" userId="bbe28a0a-4a8f-4172-8397-9d09d0ba98a1" providerId="ADAL" clId="{E6C3954D-B9D9-4562-BBB4-7D3B6C57116B}" dt="2024-09-09T18:37:37.238" v="120" actId="478"/>
          <ac:picMkLst>
            <pc:docMk/>
            <pc:sldMk cId="900399115" sldId="7004"/>
            <ac:picMk id="5" creationId="{980DC55C-F571-5865-37EE-72C45B78D2D3}"/>
          </ac:picMkLst>
        </pc:picChg>
        <pc:picChg chg="del">
          <ac:chgData name="Bradley Kelley" userId="bbe28a0a-4a8f-4172-8397-9d09d0ba98a1" providerId="ADAL" clId="{E6C3954D-B9D9-4562-BBB4-7D3B6C57116B}" dt="2024-09-09T18:37:45.460" v="123" actId="478"/>
          <ac:picMkLst>
            <pc:docMk/>
            <pc:sldMk cId="900399115" sldId="7004"/>
            <ac:picMk id="12" creationId="{F79B371E-A49C-E7AD-360F-FC2B21DE1383}"/>
          </ac:picMkLst>
        </pc:picChg>
        <pc:picChg chg="del">
          <ac:chgData name="Bradley Kelley" userId="bbe28a0a-4a8f-4172-8397-9d09d0ba98a1" providerId="ADAL" clId="{E6C3954D-B9D9-4562-BBB4-7D3B6C57116B}" dt="2024-09-09T18:37:43.530" v="122" actId="478"/>
          <ac:picMkLst>
            <pc:docMk/>
            <pc:sldMk cId="900399115" sldId="7004"/>
            <ac:picMk id="13" creationId="{62C2F88E-89B0-D9DA-572D-216CD1790664}"/>
          </ac:picMkLst>
        </pc:picChg>
        <pc:picChg chg="del">
          <ac:chgData name="Bradley Kelley" userId="bbe28a0a-4a8f-4172-8397-9d09d0ba98a1" providerId="ADAL" clId="{E6C3954D-B9D9-4562-BBB4-7D3B6C57116B}" dt="2024-09-09T18:37:50.201" v="125" actId="478"/>
          <ac:picMkLst>
            <pc:docMk/>
            <pc:sldMk cId="900399115" sldId="7004"/>
            <ac:picMk id="17" creationId="{F70A6A28-73CC-624D-D8A7-02930004C22F}"/>
          </ac:picMkLst>
        </pc:picChg>
        <pc:picChg chg="del">
          <ac:chgData name="Bradley Kelley" userId="bbe28a0a-4a8f-4172-8397-9d09d0ba98a1" providerId="ADAL" clId="{E6C3954D-B9D9-4562-BBB4-7D3B6C57116B}" dt="2024-09-09T18:37:48.203" v="124" actId="478"/>
          <ac:picMkLst>
            <pc:docMk/>
            <pc:sldMk cId="900399115" sldId="7004"/>
            <ac:picMk id="19" creationId="{7B9060AF-5365-A467-6D2F-9D3D2EE0CC11}"/>
          </ac:picMkLst>
        </pc:picChg>
      </pc:sldChg>
      <pc:sldChg chg="addSp delSp modSp add mod ord modNotesTx">
        <pc:chgData name="Bradley Kelley" userId="bbe28a0a-4a8f-4172-8397-9d09d0ba98a1" providerId="ADAL" clId="{E6C3954D-B9D9-4562-BBB4-7D3B6C57116B}" dt="2024-09-09T20:59:49.849" v="2971" actId="6549"/>
        <pc:sldMkLst>
          <pc:docMk/>
          <pc:sldMk cId="3670638921" sldId="7005"/>
        </pc:sldMkLst>
        <pc:spChg chg="del">
          <ac:chgData name="Bradley Kelley" userId="bbe28a0a-4a8f-4172-8397-9d09d0ba98a1" providerId="ADAL" clId="{E6C3954D-B9D9-4562-BBB4-7D3B6C57116B}" dt="2024-09-09T19:35:44.975" v="956" actId="478"/>
          <ac:spMkLst>
            <pc:docMk/>
            <pc:sldMk cId="3670638921" sldId="7005"/>
            <ac:spMk id="10" creationId="{9987BB5B-365B-CA76-EB98-005757E22284}"/>
          </ac:spMkLst>
        </pc:spChg>
        <pc:spChg chg="del">
          <ac:chgData name="Bradley Kelley" userId="bbe28a0a-4a8f-4172-8397-9d09d0ba98a1" providerId="ADAL" clId="{E6C3954D-B9D9-4562-BBB4-7D3B6C57116B}" dt="2024-09-09T19:35:58.460" v="962" actId="478"/>
          <ac:spMkLst>
            <pc:docMk/>
            <pc:sldMk cId="3670638921" sldId="7005"/>
            <ac:spMk id="11" creationId="{6B9F035E-7801-2981-982F-014F931921BC}"/>
          </ac:spMkLst>
        </pc:spChg>
        <pc:spChg chg="del">
          <ac:chgData name="Bradley Kelley" userId="bbe28a0a-4a8f-4172-8397-9d09d0ba98a1" providerId="ADAL" clId="{E6C3954D-B9D9-4562-BBB4-7D3B6C57116B}" dt="2024-09-09T19:35:39.784" v="953" actId="478"/>
          <ac:spMkLst>
            <pc:docMk/>
            <pc:sldMk cId="3670638921" sldId="7005"/>
            <ac:spMk id="14" creationId="{4521CD85-FFBF-7E06-EC59-03C4B072B0CA}"/>
          </ac:spMkLst>
        </pc:spChg>
        <pc:spChg chg="del">
          <ac:chgData name="Bradley Kelley" userId="bbe28a0a-4a8f-4172-8397-9d09d0ba98a1" providerId="ADAL" clId="{E6C3954D-B9D9-4562-BBB4-7D3B6C57116B}" dt="2024-09-09T19:35:34.903" v="951" actId="478"/>
          <ac:spMkLst>
            <pc:docMk/>
            <pc:sldMk cId="3670638921" sldId="7005"/>
            <ac:spMk id="15" creationId="{39B38017-CEE9-4935-8D4E-6573A50F86D7}"/>
          </ac:spMkLst>
        </pc:spChg>
        <pc:spChg chg="del">
          <ac:chgData name="Bradley Kelley" userId="bbe28a0a-4a8f-4172-8397-9d09d0ba98a1" providerId="ADAL" clId="{E6C3954D-B9D9-4562-BBB4-7D3B6C57116B}" dt="2024-09-09T19:35:52.103" v="959" actId="478"/>
          <ac:spMkLst>
            <pc:docMk/>
            <pc:sldMk cId="3670638921" sldId="7005"/>
            <ac:spMk id="16" creationId="{52B9BBF1-2EA1-E16C-62D9-4C80C0AF5B8A}"/>
          </ac:spMkLst>
        </pc:spChg>
        <pc:spChg chg="del">
          <ac:chgData name="Bradley Kelley" userId="bbe28a0a-4a8f-4172-8397-9d09d0ba98a1" providerId="ADAL" clId="{E6C3954D-B9D9-4562-BBB4-7D3B6C57116B}" dt="2024-09-09T19:35:38.120" v="952" actId="478"/>
          <ac:spMkLst>
            <pc:docMk/>
            <pc:sldMk cId="3670638921" sldId="7005"/>
            <ac:spMk id="18" creationId="{45DCAAEE-DBC7-4B61-86D4-6B045E8C96C8}"/>
          </ac:spMkLst>
        </pc:spChg>
        <pc:spChg chg="mod">
          <ac:chgData name="Bradley Kelley" userId="bbe28a0a-4a8f-4172-8397-9d09d0ba98a1" providerId="ADAL" clId="{E6C3954D-B9D9-4562-BBB4-7D3B6C57116B}" dt="2024-09-09T19:44:36.548" v="1008" actId="20577"/>
          <ac:spMkLst>
            <pc:docMk/>
            <pc:sldMk cId="3670638921" sldId="7005"/>
            <ac:spMk id="20" creationId="{E66C33A3-E44D-4DEC-859F-5B83E1DF3582}"/>
          </ac:spMkLst>
        </pc:spChg>
        <pc:graphicFrameChg chg="add mod modGraphic">
          <ac:chgData name="Bradley Kelley" userId="bbe28a0a-4a8f-4172-8397-9d09d0ba98a1" providerId="ADAL" clId="{E6C3954D-B9D9-4562-BBB4-7D3B6C57116B}" dt="2024-09-09T19:57:15.808" v="1377"/>
          <ac:graphicFrameMkLst>
            <pc:docMk/>
            <pc:sldMk cId="3670638921" sldId="7005"/>
            <ac:graphicFrameMk id="6" creationId="{4C8140F9-092C-3A27-DA88-3B8245089035}"/>
          </ac:graphicFrameMkLst>
        </pc:graphicFrameChg>
        <pc:picChg chg="add del">
          <ac:chgData name="Bradley Kelley" userId="bbe28a0a-4a8f-4172-8397-9d09d0ba98a1" providerId="ADAL" clId="{E6C3954D-B9D9-4562-BBB4-7D3B6C57116B}" dt="2024-09-09T19:35:49.381" v="958" actId="478"/>
          <ac:picMkLst>
            <pc:docMk/>
            <pc:sldMk cId="3670638921" sldId="7005"/>
            <ac:picMk id="2" creationId="{72BD9C88-62F0-3733-D49C-19A08E294864}"/>
          </ac:picMkLst>
        </pc:picChg>
        <pc:picChg chg="del">
          <ac:chgData name="Bradley Kelley" userId="bbe28a0a-4a8f-4172-8397-9d09d0ba98a1" providerId="ADAL" clId="{E6C3954D-B9D9-4562-BBB4-7D3B6C57116B}" dt="2024-09-09T19:36:02.458" v="964" actId="478"/>
          <ac:picMkLst>
            <pc:docMk/>
            <pc:sldMk cId="3670638921" sldId="7005"/>
            <ac:picMk id="12" creationId="{F79B371E-A49C-E7AD-360F-FC2B21DE1383}"/>
          </ac:picMkLst>
        </pc:picChg>
        <pc:picChg chg="del">
          <ac:chgData name="Bradley Kelley" userId="bbe28a0a-4a8f-4172-8397-9d09d0ba98a1" providerId="ADAL" clId="{E6C3954D-B9D9-4562-BBB4-7D3B6C57116B}" dt="2024-09-09T19:36:00.752" v="963" actId="478"/>
          <ac:picMkLst>
            <pc:docMk/>
            <pc:sldMk cId="3670638921" sldId="7005"/>
            <ac:picMk id="13" creationId="{62C2F88E-89B0-D9DA-572D-216CD1790664}"/>
          </ac:picMkLst>
        </pc:picChg>
        <pc:picChg chg="del">
          <ac:chgData name="Bradley Kelley" userId="bbe28a0a-4a8f-4172-8397-9d09d0ba98a1" providerId="ADAL" clId="{E6C3954D-B9D9-4562-BBB4-7D3B6C57116B}" dt="2024-09-09T19:35:55.930" v="961" actId="478"/>
          <ac:picMkLst>
            <pc:docMk/>
            <pc:sldMk cId="3670638921" sldId="7005"/>
            <ac:picMk id="17" creationId="{F70A6A28-73CC-624D-D8A7-02930004C22F}"/>
          </ac:picMkLst>
        </pc:picChg>
        <pc:picChg chg="del">
          <ac:chgData name="Bradley Kelley" userId="bbe28a0a-4a8f-4172-8397-9d09d0ba98a1" providerId="ADAL" clId="{E6C3954D-B9D9-4562-BBB4-7D3B6C57116B}" dt="2024-09-09T19:35:54.097" v="960" actId="478"/>
          <ac:picMkLst>
            <pc:docMk/>
            <pc:sldMk cId="3670638921" sldId="7005"/>
            <ac:picMk id="19" creationId="{7B9060AF-5365-A467-6D2F-9D3D2EE0CC11}"/>
          </ac:picMkLst>
        </pc:picChg>
      </pc:sldChg>
      <pc:sldChg chg="modSp add mod ord modNotesTx">
        <pc:chgData name="Bradley Kelley" userId="bbe28a0a-4a8f-4172-8397-9d09d0ba98a1" providerId="ADAL" clId="{E6C3954D-B9D9-4562-BBB4-7D3B6C57116B}" dt="2024-09-10T14:51:58.303" v="3804" actId="113"/>
        <pc:sldMkLst>
          <pc:docMk/>
          <pc:sldMk cId="3645194793" sldId="7006"/>
        </pc:sldMkLst>
        <pc:spChg chg="mod">
          <ac:chgData name="Bradley Kelley" userId="bbe28a0a-4a8f-4172-8397-9d09d0ba98a1" providerId="ADAL" clId="{E6C3954D-B9D9-4562-BBB4-7D3B6C57116B}" dt="2024-09-09T20:12:42.756" v="1808" actId="20577"/>
          <ac:spMkLst>
            <pc:docMk/>
            <pc:sldMk cId="3645194793" sldId="7006"/>
            <ac:spMk id="3" creationId="{3B9438F9-81AC-979A-18AB-11BF384A6B63}"/>
          </ac:spMkLst>
        </pc:spChg>
        <pc:spChg chg="mod">
          <ac:chgData name="Bradley Kelley" userId="bbe28a0a-4a8f-4172-8397-9d09d0ba98a1" providerId="ADAL" clId="{E6C3954D-B9D9-4562-BBB4-7D3B6C57116B}" dt="2024-09-09T20:04:37.042" v="1483" actId="20577"/>
          <ac:spMkLst>
            <pc:docMk/>
            <pc:sldMk cId="3645194793" sldId="7006"/>
            <ac:spMk id="20" creationId="{E66C33A3-E44D-4DEC-859F-5B83E1DF3582}"/>
          </ac:spMkLst>
        </pc:spChg>
        <pc:spChg chg="mod">
          <ac:chgData name="Bradley Kelley" userId="bbe28a0a-4a8f-4172-8397-9d09d0ba98a1" providerId="ADAL" clId="{E6C3954D-B9D9-4562-BBB4-7D3B6C57116B}" dt="2024-09-09T20:06:44.302" v="1655" actId="6549"/>
          <ac:spMkLst>
            <pc:docMk/>
            <pc:sldMk cId="3645194793" sldId="7006"/>
            <ac:spMk id="25" creationId="{3582402C-5DED-4C68-B3EB-20F08A14B4DB}"/>
          </ac:spMkLst>
        </pc:spChg>
        <pc:graphicFrameChg chg="mod modGraphic">
          <ac:chgData name="Bradley Kelley" userId="bbe28a0a-4a8f-4172-8397-9d09d0ba98a1" providerId="ADAL" clId="{E6C3954D-B9D9-4562-BBB4-7D3B6C57116B}" dt="2024-09-10T14:51:58.303" v="3804" actId="113"/>
          <ac:graphicFrameMkLst>
            <pc:docMk/>
            <pc:sldMk cId="3645194793" sldId="7006"/>
            <ac:graphicFrameMk id="6" creationId="{4C8140F9-092C-3A27-DA88-3B8245089035}"/>
          </ac:graphicFrameMkLst>
        </pc:graphicFrameChg>
      </pc:sldChg>
      <pc:sldChg chg="addSp delSp modSp add mod modNotesTx">
        <pc:chgData name="Bradley Kelley" userId="bbe28a0a-4a8f-4172-8397-9d09d0ba98a1" providerId="ADAL" clId="{E6C3954D-B9D9-4562-BBB4-7D3B6C57116B}" dt="2024-09-10T14:52:21.013" v="3805" actId="113"/>
        <pc:sldMkLst>
          <pc:docMk/>
          <pc:sldMk cId="62751770" sldId="7007"/>
        </pc:sldMkLst>
        <pc:spChg chg="mod">
          <ac:chgData name="Bradley Kelley" userId="bbe28a0a-4a8f-4172-8397-9d09d0ba98a1" providerId="ADAL" clId="{E6C3954D-B9D9-4562-BBB4-7D3B6C57116B}" dt="2024-09-09T19:56:09.514" v="1376" actId="20577"/>
          <ac:spMkLst>
            <pc:docMk/>
            <pc:sldMk cId="62751770" sldId="7007"/>
            <ac:spMk id="20" creationId="{E66C33A3-E44D-4DEC-859F-5B83E1DF3582}"/>
          </ac:spMkLst>
        </pc:spChg>
        <pc:spChg chg="mod">
          <ac:chgData name="Bradley Kelley" userId="bbe28a0a-4a8f-4172-8397-9d09d0ba98a1" providerId="ADAL" clId="{E6C3954D-B9D9-4562-BBB4-7D3B6C57116B}" dt="2024-09-09T19:56:03.988" v="1375" actId="20577"/>
          <ac:spMkLst>
            <pc:docMk/>
            <pc:sldMk cId="62751770" sldId="7007"/>
            <ac:spMk id="25" creationId="{3582402C-5DED-4C68-B3EB-20F08A14B4DB}"/>
          </ac:spMkLst>
        </pc:spChg>
        <pc:graphicFrameChg chg="mod modGraphic">
          <ac:chgData name="Bradley Kelley" userId="bbe28a0a-4a8f-4172-8397-9d09d0ba98a1" providerId="ADAL" clId="{E6C3954D-B9D9-4562-BBB4-7D3B6C57116B}" dt="2024-09-10T14:52:21.013" v="3805" actId="113"/>
          <ac:graphicFrameMkLst>
            <pc:docMk/>
            <pc:sldMk cId="62751770" sldId="7007"/>
            <ac:graphicFrameMk id="6" creationId="{4C8140F9-092C-3A27-DA88-3B8245089035}"/>
          </ac:graphicFrameMkLst>
        </pc:graphicFrameChg>
        <pc:graphicFrameChg chg="add mod modGraphic">
          <ac:chgData name="Bradley Kelley" userId="bbe28a0a-4a8f-4172-8397-9d09d0ba98a1" providerId="ADAL" clId="{E6C3954D-B9D9-4562-BBB4-7D3B6C57116B}" dt="2024-09-10T14:48:15.351" v="3803" actId="20577"/>
          <ac:graphicFrameMkLst>
            <pc:docMk/>
            <pc:sldMk cId="62751770" sldId="7007"/>
            <ac:graphicFrameMk id="7" creationId="{8ABB86B5-64E2-E467-C867-D71710D05F3C}"/>
          </ac:graphicFrameMkLst>
        </pc:graphicFrameChg>
        <pc:picChg chg="add del mod">
          <ac:chgData name="Bradley Kelley" userId="bbe28a0a-4a8f-4172-8397-9d09d0ba98a1" providerId="ADAL" clId="{E6C3954D-B9D9-4562-BBB4-7D3B6C57116B}" dt="2024-09-09T20:16:44.486" v="1845" actId="14100"/>
          <ac:picMkLst>
            <pc:docMk/>
            <pc:sldMk cId="62751770" sldId="7007"/>
            <ac:picMk id="2" creationId="{72BD9C88-62F0-3733-D49C-19A08E294864}"/>
          </ac:picMkLst>
        </pc:picChg>
      </pc:sldChg>
      <pc:sldChg chg="addSp modSp add mod">
        <pc:chgData name="Bradley Kelley" userId="bbe28a0a-4a8f-4172-8397-9d09d0ba98a1" providerId="ADAL" clId="{E6C3954D-B9D9-4562-BBB4-7D3B6C57116B}" dt="2024-09-09T21:21:16.955" v="3359" actId="20577"/>
        <pc:sldMkLst>
          <pc:docMk/>
          <pc:sldMk cId="3798911089" sldId="7008"/>
        </pc:sldMkLst>
        <pc:spChg chg="mod">
          <ac:chgData name="Bradley Kelley" userId="bbe28a0a-4a8f-4172-8397-9d09d0ba98a1" providerId="ADAL" clId="{E6C3954D-B9D9-4562-BBB4-7D3B6C57116B}" dt="2024-09-09T21:21:16.955" v="3359" actId="20577"/>
          <ac:spMkLst>
            <pc:docMk/>
            <pc:sldMk cId="3798911089" sldId="7008"/>
            <ac:spMk id="2" creationId="{81D3B284-943A-02D2-A737-898B517F8FBF}"/>
          </ac:spMkLst>
        </pc:spChg>
        <pc:spChg chg="mod">
          <ac:chgData name="Bradley Kelley" userId="bbe28a0a-4a8f-4172-8397-9d09d0ba98a1" providerId="ADAL" clId="{E6C3954D-B9D9-4562-BBB4-7D3B6C57116B}" dt="2024-09-09T21:14:43.208" v="3262" actId="14100"/>
          <ac:spMkLst>
            <pc:docMk/>
            <pc:sldMk cId="3798911089" sldId="7008"/>
            <ac:spMk id="3" creationId="{41D40D19-862E-1411-0573-9B146F8B70DC}"/>
          </ac:spMkLst>
        </pc:spChg>
        <pc:spChg chg="add mod">
          <ac:chgData name="Bradley Kelley" userId="bbe28a0a-4a8f-4172-8397-9d09d0ba98a1" providerId="ADAL" clId="{E6C3954D-B9D9-4562-BBB4-7D3B6C57116B}" dt="2024-09-09T21:16:33.812" v="3349" actId="1076"/>
          <ac:spMkLst>
            <pc:docMk/>
            <pc:sldMk cId="3798911089" sldId="7008"/>
            <ac:spMk id="6" creationId="{A99F1E67-89FD-02C9-5E89-5921FF1CFACA}"/>
          </ac:spMkLst>
        </pc:spChg>
        <pc:graphicFrameChg chg="add mod modGraphic">
          <ac:chgData name="Bradley Kelley" userId="bbe28a0a-4a8f-4172-8397-9d09d0ba98a1" providerId="ADAL" clId="{E6C3954D-B9D9-4562-BBB4-7D3B6C57116B}" dt="2024-09-09T21:21:11.235" v="3355"/>
          <ac:graphicFrameMkLst>
            <pc:docMk/>
            <pc:sldMk cId="3798911089" sldId="7008"/>
            <ac:graphicFrameMk id="4" creationId="{2D94EEFC-5DA1-4712-32D3-E171A2406440}"/>
          </ac:graphicFrameMkLst>
        </pc:graphicFrameChg>
      </pc:sldChg>
      <pc:sldChg chg="modSp add mod ord modNotesTx">
        <pc:chgData name="Bradley Kelley" userId="bbe28a0a-4a8f-4172-8397-9d09d0ba98a1" providerId="ADAL" clId="{E6C3954D-B9D9-4562-BBB4-7D3B6C57116B}" dt="2024-09-09T21:41:53.877" v="3682" actId="1076"/>
        <pc:sldMkLst>
          <pc:docMk/>
          <pc:sldMk cId="3348945654" sldId="7009"/>
        </pc:sldMkLst>
        <pc:spChg chg="mod">
          <ac:chgData name="Bradley Kelley" userId="bbe28a0a-4a8f-4172-8397-9d09d0ba98a1" providerId="ADAL" clId="{E6C3954D-B9D9-4562-BBB4-7D3B6C57116B}" dt="2024-09-09T21:25:32.510" v="3407" actId="20577"/>
          <ac:spMkLst>
            <pc:docMk/>
            <pc:sldMk cId="3348945654" sldId="7009"/>
            <ac:spMk id="2" creationId="{81D3B284-943A-02D2-A737-898B517F8FBF}"/>
          </ac:spMkLst>
        </pc:spChg>
        <pc:spChg chg="mod">
          <ac:chgData name="Bradley Kelley" userId="bbe28a0a-4a8f-4172-8397-9d09d0ba98a1" providerId="ADAL" clId="{E6C3954D-B9D9-4562-BBB4-7D3B6C57116B}" dt="2024-09-09T21:35:29.396" v="3556" actId="1076"/>
          <ac:spMkLst>
            <pc:docMk/>
            <pc:sldMk cId="3348945654" sldId="7009"/>
            <ac:spMk id="6" creationId="{A99F1E67-89FD-02C9-5E89-5921FF1CFACA}"/>
          </ac:spMkLst>
        </pc:spChg>
        <pc:graphicFrameChg chg="mod modGraphic">
          <ac:chgData name="Bradley Kelley" userId="bbe28a0a-4a8f-4172-8397-9d09d0ba98a1" providerId="ADAL" clId="{E6C3954D-B9D9-4562-BBB4-7D3B6C57116B}" dt="2024-09-09T21:41:53.877" v="3682" actId="1076"/>
          <ac:graphicFrameMkLst>
            <pc:docMk/>
            <pc:sldMk cId="3348945654" sldId="7009"/>
            <ac:graphicFrameMk id="4" creationId="{2D94EEFC-5DA1-4712-32D3-E171A2406440}"/>
          </ac:graphicFrameMkLst>
        </pc:graphicFrameChg>
      </pc:sldChg>
      <pc:sldChg chg="modSp add del mod ord">
        <pc:chgData name="Bradley Kelley" userId="bbe28a0a-4a8f-4172-8397-9d09d0ba98a1" providerId="ADAL" clId="{E6C3954D-B9D9-4562-BBB4-7D3B6C57116B}" dt="2024-09-09T21:25:07.760" v="3376" actId="47"/>
        <pc:sldMkLst>
          <pc:docMk/>
          <pc:sldMk cId="3440268295" sldId="7009"/>
        </pc:sldMkLst>
        <pc:spChg chg="mod">
          <ac:chgData name="Bradley Kelley" userId="bbe28a0a-4a8f-4172-8397-9d09d0ba98a1" providerId="ADAL" clId="{E6C3954D-B9D9-4562-BBB4-7D3B6C57116B}" dt="2024-09-09T21:23:52.077" v="3364" actId="14100"/>
          <ac:spMkLst>
            <pc:docMk/>
            <pc:sldMk cId="3440268295" sldId="7009"/>
            <ac:spMk id="2" creationId="{0B0C20AC-E5B7-7B0F-EEC3-FCABB056BC8F}"/>
          </ac:spMkLst>
        </pc:spChg>
        <pc:spChg chg="mod">
          <ac:chgData name="Bradley Kelley" userId="bbe28a0a-4a8f-4172-8397-9d09d0ba98a1" providerId="ADAL" clId="{E6C3954D-B9D9-4562-BBB4-7D3B6C57116B}" dt="2024-09-09T21:23:55.297" v="3365" actId="14100"/>
          <ac:spMkLst>
            <pc:docMk/>
            <pc:sldMk cId="3440268295" sldId="7009"/>
            <ac:spMk id="6" creationId="{063DB228-68C6-EC29-4262-2634218D9F37}"/>
          </ac:spMkLst>
        </pc:spChg>
        <pc:spChg chg="mod">
          <ac:chgData name="Bradley Kelley" userId="bbe28a0a-4a8f-4172-8397-9d09d0ba98a1" providerId="ADAL" clId="{E6C3954D-B9D9-4562-BBB4-7D3B6C57116B}" dt="2024-09-09T21:24:13.930" v="3375" actId="20577"/>
          <ac:spMkLst>
            <pc:docMk/>
            <pc:sldMk cId="3440268295" sldId="7009"/>
            <ac:spMk id="9" creationId="{659DDBCE-BE97-DEB9-ACD3-56EB16DACAB7}"/>
          </ac:spMkLst>
        </pc:spChg>
      </pc:sldChg>
      <pc:sldChg chg="addSp delSp modSp add mod ord">
        <pc:chgData name="Bradley Kelley" userId="bbe28a0a-4a8f-4172-8397-9d09d0ba98a1" providerId="ADAL" clId="{E6C3954D-B9D9-4562-BBB4-7D3B6C57116B}" dt="2024-09-09T21:41:24.838" v="3680" actId="20577"/>
        <pc:sldMkLst>
          <pc:docMk/>
          <pc:sldMk cId="2447314586" sldId="7010"/>
        </pc:sldMkLst>
        <pc:spChg chg="mod">
          <ac:chgData name="Bradley Kelley" userId="bbe28a0a-4a8f-4172-8397-9d09d0ba98a1" providerId="ADAL" clId="{E6C3954D-B9D9-4562-BBB4-7D3B6C57116B}" dt="2024-09-09T21:38:26.130" v="3580" actId="20577"/>
          <ac:spMkLst>
            <pc:docMk/>
            <pc:sldMk cId="2447314586" sldId="7010"/>
            <ac:spMk id="2" creationId="{81D3B284-943A-02D2-A737-898B517F8FBF}"/>
          </ac:spMkLst>
        </pc:spChg>
        <pc:spChg chg="mod">
          <ac:chgData name="Bradley Kelley" userId="bbe28a0a-4a8f-4172-8397-9d09d0ba98a1" providerId="ADAL" clId="{E6C3954D-B9D9-4562-BBB4-7D3B6C57116B}" dt="2024-09-09T21:38:42.319" v="3586" actId="1076"/>
          <ac:spMkLst>
            <pc:docMk/>
            <pc:sldMk cId="2447314586" sldId="7010"/>
            <ac:spMk id="3" creationId="{41D40D19-862E-1411-0573-9B146F8B70DC}"/>
          </ac:spMkLst>
        </pc:spChg>
        <pc:spChg chg="del mod">
          <ac:chgData name="Bradley Kelley" userId="bbe28a0a-4a8f-4172-8397-9d09d0ba98a1" providerId="ADAL" clId="{E6C3954D-B9D9-4562-BBB4-7D3B6C57116B}" dt="2024-09-09T21:39:55.022" v="3667" actId="478"/>
          <ac:spMkLst>
            <pc:docMk/>
            <pc:sldMk cId="2447314586" sldId="7010"/>
            <ac:spMk id="6" creationId="{A99F1E67-89FD-02C9-5E89-5921FF1CFACA}"/>
          </ac:spMkLst>
        </pc:spChg>
        <pc:graphicFrameChg chg="del">
          <ac:chgData name="Bradley Kelley" userId="bbe28a0a-4a8f-4172-8397-9d09d0ba98a1" providerId="ADAL" clId="{E6C3954D-B9D9-4562-BBB4-7D3B6C57116B}" dt="2024-09-09T21:38:29.816" v="3581" actId="478"/>
          <ac:graphicFrameMkLst>
            <pc:docMk/>
            <pc:sldMk cId="2447314586" sldId="7010"/>
            <ac:graphicFrameMk id="4" creationId="{2D94EEFC-5DA1-4712-32D3-E171A2406440}"/>
          </ac:graphicFrameMkLst>
        </pc:graphicFrameChg>
        <pc:graphicFrameChg chg="add mod modGraphic">
          <ac:chgData name="Bradley Kelley" userId="bbe28a0a-4a8f-4172-8397-9d09d0ba98a1" providerId="ADAL" clId="{E6C3954D-B9D9-4562-BBB4-7D3B6C57116B}" dt="2024-09-09T21:41:24.838" v="3680" actId="20577"/>
          <ac:graphicFrameMkLst>
            <pc:docMk/>
            <pc:sldMk cId="2447314586" sldId="7010"/>
            <ac:graphicFrameMk id="7" creationId="{9F129B0B-2C11-2EB7-1BCE-33C0C396D828}"/>
          </ac:graphicFrameMkLst>
        </pc:graphicFrameChg>
      </pc:sldChg>
      <pc:sldMasterChg chg="delSldLayout">
        <pc:chgData name="Bradley Kelley" userId="bbe28a0a-4a8f-4172-8397-9d09d0ba98a1" providerId="ADAL" clId="{E6C3954D-B9D9-4562-BBB4-7D3B6C57116B}" dt="2024-09-09T15:40:38.118" v="0" actId="2696"/>
        <pc:sldMasterMkLst>
          <pc:docMk/>
          <pc:sldMasterMk cId="1859217713" sldId="2147483648"/>
        </pc:sldMasterMkLst>
        <pc:sldLayoutChg chg="del">
          <pc:chgData name="Bradley Kelley" userId="bbe28a0a-4a8f-4172-8397-9d09d0ba98a1" providerId="ADAL" clId="{E6C3954D-B9D9-4562-BBB4-7D3B6C57116B}" dt="2024-09-09T15:40:38.118" v="0" actId="2696"/>
          <pc:sldLayoutMkLst>
            <pc:docMk/>
            <pc:sldMasterMk cId="1859217713" sldId="2147483648"/>
            <pc:sldLayoutMk cId="3705006792" sldId="214748377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DA3C8-C571-4404-AC88-8ABE9AF4EFF6}" type="doc">
      <dgm:prSet loTypeId="urn:microsoft.com/office/officeart/2011/layout/RadialPictureList" loCatId="picture" qsTypeId="urn:microsoft.com/office/officeart/2005/8/quickstyle/simple1" qsCatId="simple" csTypeId="urn:microsoft.com/office/officeart/2005/8/colors/accent4_4" csCatId="accent4" phldr="1"/>
      <dgm:spPr/>
      <dgm:t>
        <a:bodyPr/>
        <a:lstStyle/>
        <a:p>
          <a:endParaRPr lang="en-US"/>
        </a:p>
      </dgm:t>
    </dgm:pt>
    <dgm:pt modelId="{18342295-0169-4307-A47C-F3050E3C1F99}">
      <dgm:prSet phldrT="[Text]" custT="1"/>
      <dgm:spPr>
        <a:solidFill>
          <a:srgbClr val="18445C"/>
        </a:solidFill>
      </dgm:spPr>
      <dgm:t>
        <a:bodyPr/>
        <a:lstStyle/>
        <a:p>
          <a:r>
            <a:rPr lang="en-US" sz="4400" b="1"/>
            <a:t>Goals</a:t>
          </a:r>
        </a:p>
      </dgm:t>
    </dgm:pt>
    <dgm:pt modelId="{ED5E9D3D-461B-4BED-8E19-F7B60E0E30F5}" type="parTrans" cxnId="{D5D4BEA3-CA30-4F70-953A-2B358C4FF655}">
      <dgm:prSet/>
      <dgm:spPr/>
      <dgm:t>
        <a:bodyPr/>
        <a:lstStyle/>
        <a:p>
          <a:endParaRPr lang="en-US" sz="2000" b="1"/>
        </a:p>
      </dgm:t>
    </dgm:pt>
    <dgm:pt modelId="{A3FB89AB-6121-43C4-98B2-7E29BD793147}" type="sibTrans" cxnId="{D5D4BEA3-CA30-4F70-953A-2B358C4FF655}">
      <dgm:prSet/>
      <dgm:spPr/>
      <dgm:t>
        <a:bodyPr/>
        <a:lstStyle/>
        <a:p>
          <a:endParaRPr lang="en-US" sz="2000" b="1"/>
        </a:p>
      </dgm:t>
    </dgm:pt>
    <dgm:pt modelId="{56BB54F7-21A2-426E-9538-81F49464665E}">
      <dgm:prSet phldrT="[Text]" custT="1"/>
      <dgm:spPr/>
      <dgm:t>
        <a:bodyPr/>
        <a:lstStyle/>
        <a:p>
          <a:r>
            <a:rPr lang="en-US" sz="2000" b="1"/>
            <a:t>Fully operational waste transfer station by 2029</a:t>
          </a:r>
        </a:p>
      </dgm:t>
    </dgm:pt>
    <dgm:pt modelId="{01798832-2897-494C-9EFB-E09EF7D16E95}" type="sibTrans" cxnId="{2BD323D3-FE94-41F8-91DE-9423F84B04EC}">
      <dgm:prSet/>
      <dgm:spPr/>
      <dgm:t>
        <a:bodyPr/>
        <a:lstStyle/>
        <a:p>
          <a:endParaRPr lang="en-US" sz="2000" b="1"/>
        </a:p>
      </dgm:t>
    </dgm:pt>
    <dgm:pt modelId="{4F4BFA55-2C64-4AAE-9170-CED953F22C7A}" type="parTrans" cxnId="{2BD323D3-FE94-41F8-91DE-9423F84B04EC}">
      <dgm:prSet/>
      <dgm:spPr/>
      <dgm:t>
        <a:bodyPr/>
        <a:lstStyle/>
        <a:p>
          <a:endParaRPr lang="en-US" sz="2000" b="1"/>
        </a:p>
      </dgm:t>
    </dgm:pt>
    <dgm:pt modelId="{CD0F36F9-22A9-4B67-8ECC-99F8C0E22AFD}">
      <dgm:prSet custT="1"/>
      <dgm:spPr/>
      <dgm:t>
        <a:bodyPr/>
        <a:lstStyle/>
        <a:p>
          <a:r>
            <a:rPr lang="en-US" sz="2000" b="1"/>
            <a:t>Seamless transition: landfill to </a:t>
          </a:r>
          <a:br>
            <a:rPr lang="en-US" sz="2000" b="1"/>
          </a:br>
          <a:r>
            <a:rPr lang="en-US" sz="2000" b="1"/>
            <a:t>transfer station</a:t>
          </a:r>
        </a:p>
      </dgm:t>
    </dgm:pt>
    <dgm:pt modelId="{693A3048-99A2-4889-B8F9-0008946FC706}" type="parTrans" cxnId="{8BF9F21B-35A5-4F1D-9A66-362D03A3EC09}">
      <dgm:prSet/>
      <dgm:spPr/>
      <dgm:t>
        <a:bodyPr/>
        <a:lstStyle/>
        <a:p>
          <a:endParaRPr lang="en-US" sz="2000" b="1"/>
        </a:p>
      </dgm:t>
    </dgm:pt>
    <dgm:pt modelId="{5F529B76-B60B-409F-89BB-D82DAB9FB072}" type="sibTrans" cxnId="{8BF9F21B-35A5-4F1D-9A66-362D03A3EC09}">
      <dgm:prSet/>
      <dgm:spPr/>
      <dgm:t>
        <a:bodyPr/>
        <a:lstStyle/>
        <a:p>
          <a:endParaRPr lang="en-US" sz="2000" b="1"/>
        </a:p>
      </dgm:t>
    </dgm:pt>
    <dgm:pt modelId="{41BAEE85-D902-4EF3-9CDA-339B5DA24B3A}">
      <dgm:prSet custT="1"/>
      <dgm:spPr/>
      <dgm:t>
        <a:bodyPr/>
        <a:lstStyle/>
        <a:p>
          <a:r>
            <a:rPr lang="en-US" sz="2000" b="1"/>
            <a:t>Regulatory &amp; environmental standards compliance</a:t>
          </a:r>
        </a:p>
      </dgm:t>
    </dgm:pt>
    <dgm:pt modelId="{16EB0DFA-327E-4A7D-AC40-4701C381E2B9}" type="parTrans" cxnId="{FAA66B39-F056-49F6-BE1A-C243FA932D6D}">
      <dgm:prSet/>
      <dgm:spPr/>
      <dgm:t>
        <a:bodyPr/>
        <a:lstStyle/>
        <a:p>
          <a:endParaRPr lang="en-US" sz="2000" b="1"/>
        </a:p>
      </dgm:t>
    </dgm:pt>
    <dgm:pt modelId="{3A2ACA9A-04FA-40D0-9F68-1CF14229BFC0}" type="sibTrans" cxnId="{FAA66B39-F056-49F6-BE1A-C243FA932D6D}">
      <dgm:prSet/>
      <dgm:spPr/>
      <dgm:t>
        <a:bodyPr/>
        <a:lstStyle/>
        <a:p>
          <a:endParaRPr lang="en-US" sz="2000" b="1"/>
        </a:p>
      </dgm:t>
    </dgm:pt>
    <dgm:pt modelId="{BC1C9386-FD92-4316-91B6-E9E7D88788DA}" type="pres">
      <dgm:prSet presAssocID="{159DA3C8-C571-4404-AC88-8ABE9AF4EFF6}" presName="Name0" presStyleCnt="0">
        <dgm:presLayoutVars>
          <dgm:chMax val="1"/>
          <dgm:chPref val="1"/>
          <dgm:dir/>
          <dgm:resizeHandles/>
        </dgm:presLayoutVars>
      </dgm:prSet>
      <dgm:spPr/>
    </dgm:pt>
    <dgm:pt modelId="{2618E84B-2BDC-4FDA-90D5-3DCF3D9AEAE3}" type="pres">
      <dgm:prSet presAssocID="{18342295-0169-4307-A47C-F3050E3C1F99}" presName="Parent" presStyleLbl="node1" presStyleIdx="0" presStyleCnt="2">
        <dgm:presLayoutVars>
          <dgm:chMax val="4"/>
          <dgm:chPref val="3"/>
        </dgm:presLayoutVars>
      </dgm:prSet>
      <dgm:spPr/>
    </dgm:pt>
    <dgm:pt modelId="{42CADBB7-D76C-4D30-82C6-3F402C079703}" type="pres">
      <dgm:prSet presAssocID="{56BB54F7-21A2-426E-9538-81F49464665E}" presName="Accent" presStyleLbl="node1" presStyleIdx="1" presStyleCnt="2"/>
      <dgm:spPr/>
    </dgm:pt>
    <dgm:pt modelId="{A69E1F94-41E2-42F0-8FC2-0ABCD01C76AE}" type="pres">
      <dgm:prSet presAssocID="{56BB54F7-21A2-426E-9538-81F49464665E}"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913E678-BFA1-43D5-A062-5600F8FE85DA}" type="pres">
      <dgm:prSet presAssocID="{56BB54F7-21A2-426E-9538-81F49464665E}" presName="Child1" presStyleLbl="revTx" presStyleIdx="0" presStyleCnt="3">
        <dgm:presLayoutVars>
          <dgm:chMax val="0"/>
          <dgm:chPref val="0"/>
          <dgm:bulletEnabled val="1"/>
        </dgm:presLayoutVars>
      </dgm:prSet>
      <dgm:spPr/>
    </dgm:pt>
    <dgm:pt modelId="{08EAEA7C-28DD-4921-AC16-36560B43FE81}" type="pres">
      <dgm:prSet presAssocID="{CD0F36F9-22A9-4B67-8ECC-99F8C0E22AFD}" presName="Image2" presStyleCnt="0"/>
      <dgm:spPr/>
    </dgm:pt>
    <dgm:pt modelId="{C38C3843-6177-4531-AA6C-0E76CF16A62E}" type="pres">
      <dgm:prSet presAssocID="{CD0F36F9-22A9-4B67-8ECC-99F8C0E22AF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0E4316F-26CB-4590-A9C7-DE6D27B98D9C}" type="pres">
      <dgm:prSet presAssocID="{CD0F36F9-22A9-4B67-8ECC-99F8C0E22AFD}" presName="Child2" presStyleLbl="revTx" presStyleIdx="1" presStyleCnt="3">
        <dgm:presLayoutVars>
          <dgm:chMax val="0"/>
          <dgm:chPref val="0"/>
          <dgm:bulletEnabled val="1"/>
        </dgm:presLayoutVars>
      </dgm:prSet>
      <dgm:spPr/>
    </dgm:pt>
    <dgm:pt modelId="{69B57D2F-CBA9-42BF-83BF-281F5855F30F}" type="pres">
      <dgm:prSet presAssocID="{41BAEE85-D902-4EF3-9CDA-339B5DA24B3A}" presName="Image3" presStyleCnt="0"/>
      <dgm:spPr/>
    </dgm:pt>
    <dgm:pt modelId="{B8B4E49E-AD85-4024-848F-7C7822AE5E1D}" type="pres">
      <dgm:prSet presAssocID="{41BAEE85-D902-4EF3-9CDA-339B5DA24B3A}"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0BD48FE5-6730-43C4-A1BA-22225D9C65F2}" type="pres">
      <dgm:prSet presAssocID="{41BAEE85-D902-4EF3-9CDA-339B5DA24B3A}" presName="Child3" presStyleLbl="revTx" presStyleIdx="2" presStyleCnt="3" custScaleX="128665" custLinFactNeighborX="12247">
        <dgm:presLayoutVars>
          <dgm:chMax val="0"/>
          <dgm:chPref val="0"/>
          <dgm:bulletEnabled val="1"/>
        </dgm:presLayoutVars>
      </dgm:prSet>
      <dgm:spPr/>
    </dgm:pt>
  </dgm:ptLst>
  <dgm:cxnLst>
    <dgm:cxn modelId="{D2103103-F0CA-4017-BEB5-797D2A4C253E}" type="presOf" srcId="{18342295-0169-4307-A47C-F3050E3C1F99}" destId="{2618E84B-2BDC-4FDA-90D5-3DCF3D9AEAE3}" srcOrd="0" destOrd="0" presId="urn:microsoft.com/office/officeart/2011/layout/RadialPictureList"/>
    <dgm:cxn modelId="{59E9BD13-4402-4130-BE77-650237E53264}" type="presOf" srcId="{CD0F36F9-22A9-4B67-8ECC-99F8C0E22AFD}" destId="{60E4316F-26CB-4590-A9C7-DE6D27B98D9C}" srcOrd="0" destOrd="0" presId="urn:microsoft.com/office/officeart/2011/layout/RadialPictureList"/>
    <dgm:cxn modelId="{8BF9F21B-35A5-4F1D-9A66-362D03A3EC09}" srcId="{18342295-0169-4307-A47C-F3050E3C1F99}" destId="{CD0F36F9-22A9-4B67-8ECC-99F8C0E22AFD}" srcOrd="1" destOrd="0" parTransId="{693A3048-99A2-4889-B8F9-0008946FC706}" sibTransId="{5F529B76-B60B-409F-89BB-D82DAB9FB072}"/>
    <dgm:cxn modelId="{FAA66B39-F056-49F6-BE1A-C243FA932D6D}" srcId="{18342295-0169-4307-A47C-F3050E3C1F99}" destId="{41BAEE85-D902-4EF3-9CDA-339B5DA24B3A}" srcOrd="2" destOrd="0" parTransId="{16EB0DFA-327E-4A7D-AC40-4701C381E2B9}" sibTransId="{3A2ACA9A-04FA-40D0-9F68-1CF14229BFC0}"/>
    <dgm:cxn modelId="{D745334E-F872-451C-8245-913F34FB6E82}" type="presOf" srcId="{41BAEE85-D902-4EF3-9CDA-339B5DA24B3A}" destId="{0BD48FE5-6730-43C4-A1BA-22225D9C65F2}" srcOrd="0" destOrd="0" presId="urn:microsoft.com/office/officeart/2011/layout/RadialPictureList"/>
    <dgm:cxn modelId="{5E2A3B96-E998-4CC1-B33E-7DE4E4CC2D91}" type="presOf" srcId="{159DA3C8-C571-4404-AC88-8ABE9AF4EFF6}" destId="{BC1C9386-FD92-4316-91B6-E9E7D88788DA}" srcOrd="0" destOrd="0" presId="urn:microsoft.com/office/officeart/2011/layout/RadialPictureList"/>
    <dgm:cxn modelId="{0F24A49C-F765-429B-B3A2-009C3DDABF74}" type="presOf" srcId="{56BB54F7-21A2-426E-9538-81F49464665E}" destId="{0913E678-BFA1-43D5-A062-5600F8FE85DA}" srcOrd="0" destOrd="0" presId="urn:microsoft.com/office/officeart/2011/layout/RadialPictureList"/>
    <dgm:cxn modelId="{D5D4BEA3-CA30-4F70-953A-2B358C4FF655}" srcId="{159DA3C8-C571-4404-AC88-8ABE9AF4EFF6}" destId="{18342295-0169-4307-A47C-F3050E3C1F99}" srcOrd="0" destOrd="0" parTransId="{ED5E9D3D-461B-4BED-8E19-F7B60E0E30F5}" sibTransId="{A3FB89AB-6121-43C4-98B2-7E29BD793147}"/>
    <dgm:cxn modelId="{2BD323D3-FE94-41F8-91DE-9423F84B04EC}" srcId="{18342295-0169-4307-A47C-F3050E3C1F99}" destId="{56BB54F7-21A2-426E-9538-81F49464665E}" srcOrd="0" destOrd="0" parTransId="{4F4BFA55-2C64-4AAE-9170-CED953F22C7A}" sibTransId="{01798832-2897-494C-9EFB-E09EF7D16E95}"/>
    <dgm:cxn modelId="{915D5C95-DF70-4016-B708-F957C10CFAE6}" type="presParOf" srcId="{BC1C9386-FD92-4316-91B6-E9E7D88788DA}" destId="{2618E84B-2BDC-4FDA-90D5-3DCF3D9AEAE3}" srcOrd="0" destOrd="0" presId="urn:microsoft.com/office/officeart/2011/layout/RadialPictureList"/>
    <dgm:cxn modelId="{2230BCC5-B459-47F2-81C6-DAE0B8927EB5}" type="presParOf" srcId="{BC1C9386-FD92-4316-91B6-E9E7D88788DA}" destId="{42CADBB7-D76C-4D30-82C6-3F402C079703}" srcOrd="1" destOrd="0" presId="urn:microsoft.com/office/officeart/2011/layout/RadialPictureList"/>
    <dgm:cxn modelId="{E9FB18BB-9800-4722-B9D7-2286A8A70DA9}" type="presParOf" srcId="{BC1C9386-FD92-4316-91B6-E9E7D88788DA}" destId="{A69E1F94-41E2-42F0-8FC2-0ABCD01C76AE}" srcOrd="2" destOrd="0" presId="urn:microsoft.com/office/officeart/2011/layout/RadialPictureList"/>
    <dgm:cxn modelId="{D95DDFEF-4A31-4B71-AB70-3A1DEC29113B}" type="presParOf" srcId="{BC1C9386-FD92-4316-91B6-E9E7D88788DA}" destId="{0913E678-BFA1-43D5-A062-5600F8FE85DA}" srcOrd="3" destOrd="0" presId="urn:microsoft.com/office/officeart/2011/layout/RadialPictureList"/>
    <dgm:cxn modelId="{8CFACA4C-F6E7-4BBF-8F33-BB0D7EE3C5BF}" type="presParOf" srcId="{BC1C9386-FD92-4316-91B6-E9E7D88788DA}" destId="{08EAEA7C-28DD-4921-AC16-36560B43FE81}" srcOrd="4" destOrd="0" presId="urn:microsoft.com/office/officeart/2011/layout/RadialPictureList"/>
    <dgm:cxn modelId="{28047921-8EA3-45C0-97E3-495864EEE864}" type="presParOf" srcId="{08EAEA7C-28DD-4921-AC16-36560B43FE81}" destId="{C38C3843-6177-4531-AA6C-0E76CF16A62E}" srcOrd="0" destOrd="0" presId="urn:microsoft.com/office/officeart/2011/layout/RadialPictureList"/>
    <dgm:cxn modelId="{E6D595E6-07EC-41E6-AA59-22B78E4894B7}" type="presParOf" srcId="{BC1C9386-FD92-4316-91B6-E9E7D88788DA}" destId="{60E4316F-26CB-4590-A9C7-DE6D27B98D9C}" srcOrd="5" destOrd="0" presId="urn:microsoft.com/office/officeart/2011/layout/RadialPictureList"/>
    <dgm:cxn modelId="{B475E785-DA19-4EF9-9D16-EB9C400DA38B}" type="presParOf" srcId="{BC1C9386-FD92-4316-91B6-E9E7D88788DA}" destId="{69B57D2F-CBA9-42BF-83BF-281F5855F30F}" srcOrd="6" destOrd="0" presId="urn:microsoft.com/office/officeart/2011/layout/RadialPictureList"/>
    <dgm:cxn modelId="{FA10AE86-9447-4267-943C-1905D96818F2}" type="presParOf" srcId="{69B57D2F-CBA9-42BF-83BF-281F5855F30F}" destId="{B8B4E49E-AD85-4024-848F-7C7822AE5E1D}" srcOrd="0" destOrd="0" presId="urn:microsoft.com/office/officeart/2011/layout/RadialPictureList"/>
    <dgm:cxn modelId="{6E2FAA4F-B2EC-4041-84C5-B70DF111EC34}" type="presParOf" srcId="{BC1C9386-FD92-4316-91B6-E9E7D88788DA}" destId="{0BD48FE5-6730-43C4-A1BA-22225D9C65F2}" srcOrd="7" destOrd="0" presId="urn:microsoft.com/office/officeart/2011/layout/Radial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DF090-EBC9-451A-8B95-0C45614FC229}" type="doc">
      <dgm:prSet loTypeId="urn:microsoft.com/office/officeart/2005/8/layout/hList1" loCatId="list" qsTypeId="urn:microsoft.com/office/officeart/2005/8/quickstyle/simple1" qsCatId="simple" csTypeId="urn:microsoft.com/office/officeart/2005/8/colors/accent4_2" csCatId="accent4" phldr="1"/>
      <dgm:spPr/>
    </dgm:pt>
    <dgm:pt modelId="{D50EACA1-DD99-49D0-B6B3-CB5EDEFB2C8F}">
      <dgm:prSet phldrT="[Text]" custT="1"/>
      <dgm:spPr/>
      <dgm:t>
        <a:bodyPr/>
        <a:lstStyle/>
        <a:p>
          <a:r>
            <a:rPr lang="en-US" sz="2200" b="1" dirty="0"/>
            <a:t>Material Recovery Facility</a:t>
          </a:r>
        </a:p>
      </dgm:t>
    </dgm:pt>
    <dgm:pt modelId="{2B026776-83BE-4063-A80C-2F21A0EEC158}" type="parTrans" cxnId="{B13A7426-86DD-4340-B5BB-ED01B82DEFC0}">
      <dgm:prSet/>
      <dgm:spPr/>
      <dgm:t>
        <a:bodyPr/>
        <a:lstStyle/>
        <a:p>
          <a:endParaRPr lang="en-US" sz="1800"/>
        </a:p>
      </dgm:t>
    </dgm:pt>
    <dgm:pt modelId="{B0B17A02-2C2D-4C22-B726-6022B708E966}" type="sibTrans" cxnId="{B13A7426-86DD-4340-B5BB-ED01B82DEFC0}">
      <dgm:prSet/>
      <dgm:spPr/>
      <dgm:t>
        <a:bodyPr/>
        <a:lstStyle/>
        <a:p>
          <a:endParaRPr lang="en-US" sz="1800"/>
        </a:p>
      </dgm:t>
    </dgm:pt>
    <dgm:pt modelId="{28E9D5AD-26B1-40B2-B3E3-9C52642C3B1D}">
      <dgm:prSet custT="1"/>
      <dgm:spPr/>
      <dgm:t>
        <a:bodyPr/>
        <a:lstStyle/>
        <a:p>
          <a:r>
            <a:rPr lang="en-US" sz="2200" b="1"/>
            <a:t>Food and Organic Waste Recycling </a:t>
          </a:r>
        </a:p>
      </dgm:t>
    </dgm:pt>
    <dgm:pt modelId="{E15A8F72-283C-4D36-9BA7-94872332B50F}" type="parTrans" cxnId="{4346021A-32B8-4691-A98C-77D6C6D7FC7A}">
      <dgm:prSet/>
      <dgm:spPr/>
      <dgm:t>
        <a:bodyPr/>
        <a:lstStyle/>
        <a:p>
          <a:endParaRPr lang="en-US" sz="1800"/>
        </a:p>
      </dgm:t>
    </dgm:pt>
    <dgm:pt modelId="{A24208DA-3893-4DCF-ABFE-B13555B44B74}" type="sibTrans" cxnId="{4346021A-32B8-4691-A98C-77D6C6D7FC7A}">
      <dgm:prSet/>
      <dgm:spPr/>
      <dgm:t>
        <a:bodyPr/>
        <a:lstStyle/>
        <a:p>
          <a:endParaRPr lang="en-US" sz="1800"/>
        </a:p>
      </dgm:t>
    </dgm:pt>
    <dgm:pt modelId="{E2AABC01-829E-423B-8B42-3A64C169A1FF}">
      <dgm:prSet custT="1"/>
      <dgm:spPr/>
      <dgm:t>
        <a:bodyPr/>
        <a:lstStyle/>
        <a:p>
          <a:r>
            <a:rPr lang="en-US" sz="2200" b="1"/>
            <a:t>Glass</a:t>
          </a:r>
        </a:p>
      </dgm:t>
    </dgm:pt>
    <dgm:pt modelId="{AEB74E5F-ED60-4A01-9F02-92441A81C0F1}" type="parTrans" cxnId="{CE5889BC-51D3-42E0-B5A6-B7CFF6F08EEB}">
      <dgm:prSet/>
      <dgm:spPr/>
      <dgm:t>
        <a:bodyPr/>
        <a:lstStyle/>
        <a:p>
          <a:endParaRPr lang="en-US" sz="1800"/>
        </a:p>
      </dgm:t>
    </dgm:pt>
    <dgm:pt modelId="{065CBC04-B8D5-4881-92CF-F44DB580D82E}" type="sibTrans" cxnId="{CE5889BC-51D3-42E0-B5A6-B7CFF6F08EEB}">
      <dgm:prSet/>
      <dgm:spPr/>
      <dgm:t>
        <a:bodyPr/>
        <a:lstStyle/>
        <a:p>
          <a:endParaRPr lang="en-US" sz="1800"/>
        </a:p>
      </dgm:t>
    </dgm:pt>
    <dgm:pt modelId="{78C890ED-445D-4F8C-8E9F-2A841DC08324}">
      <dgm:prSet custT="1"/>
      <dgm:spPr/>
      <dgm:t>
        <a:bodyPr/>
        <a:lstStyle/>
        <a:p>
          <a:r>
            <a:rPr lang="en-US" sz="2200" b="1"/>
            <a:t>Mixed Waste Processing</a:t>
          </a:r>
        </a:p>
      </dgm:t>
    </dgm:pt>
    <dgm:pt modelId="{4CBEE7E1-4430-440C-9517-E3BE6F05A564}" type="parTrans" cxnId="{2E8B57BA-276C-461D-9C83-60EF8CF65DC1}">
      <dgm:prSet/>
      <dgm:spPr/>
      <dgm:t>
        <a:bodyPr/>
        <a:lstStyle/>
        <a:p>
          <a:endParaRPr lang="en-US" sz="1800"/>
        </a:p>
      </dgm:t>
    </dgm:pt>
    <dgm:pt modelId="{D15570B4-B7BD-465D-A208-4452E3E2A95B}" type="sibTrans" cxnId="{2E8B57BA-276C-461D-9C83-60EF8CF65DC1}">
      <dgm:prSet/>
      <dgm:spPr/>
      <dgm:t>
        <a:bodyPr/>
        <a:lstStyle/>
        <a:p>
          <a:endParaRPr lang="en-US" sz="1800"/>
        </a:p>
      </dgm:t>
    </dgm:pt>
    <dgm:pt modelId="{04A00468-12B2-4EC3-B348-3865423FCE77}">
      <dgm:prSet phldrT="[Text]" custT="1"/>
      <dgm:spPr/>
      <dgm:t>
        <a:bodyPr/>
        <a:lstStyle/>
        <a:p>
          <a:r>
            <a:rPr lang="en-US" sz="1800" u="sng"/>
            <a:t>Option 1: </a:t>
          </a:r>
          <a:br>
            <a:rPr lang="en-US" sz="1800"/>
          </a:br>
          <a:r>
            <a:rPr lang="en-US" sz="1800"/>
            <a:t>Manual Sorting with Baler</a:t>
          </a:r>
          <a:br>
            <a:rPr lang="en-US" sz="1800"/>
          </a:br>
          <a:r>
            <a:rPr lang="en-US" sz="1800"/>
            <a:t>(2 TPH)</a:t>
          </a:r>
          <a:br>
            <a:rPr lang="en-US" sz="1800"/>
          </a:br>
          <a:endParaRPr lang="en-US" sz="1800"/>
        </a:p>
      </dgm:t>
    </dgm:pt>
    <dgm:pt modelId="{29600804-8CAC-4DED-B60D-67232EF3C50A}" type="parTrans" cxnId="{78F0D127-EE9D-475F-9289-EDC8A4579286}">
      <dgm:prSet/>
      <dgm:spPr/>
      <dgm:t>
        <a:bodyPr/>
        <a:lstStyle/>
        <a:p>
          <a:endParaRPr lang="en-US" sz="1800"/>
        </a:p>
      </dgm:t>
    </dgm:pt>
    <dgm:pt modelId="{7A320526-CD34-4170-A504-C389C882CE7B}" type="sibTrans" cxnId="{78F0D127-EE9D-475F-9289-EDC8A4579286}">
      <dgm:prSet/>
      <dgm:spPr/>
      <dgm:t>
        <a:bodyPr/>
        <a:lstStyle/>
        <a:p>
          <a:endParaRPr lang="en-US" sz="1800"/>
        </a:p>
      </dgm:t>
    </dgm:pt>
    <dgm:pt modelId="{9B6AACE8-EE28-4413-B829-C11D0DE78E83}">
      <dgm:prSet phldrT="[Text]" custT="1"/>
      <dgm:spPr/>
      <dgm:t>
        <a:bodyPr/>
        <a:lstStyle/>
        <a:p>
          <a:r>
            <a:rPr lang="en-US" sz="1800" u="sng"/>
            <a:t>Option 2:</a:t>
          </a:r>
          <a:br>
            <a:rPr lang="en-US" sz="1800"/>
          </a:br>
          <a:r>
            <a:rPr lang="en-US" sz="1800"/>
            <a:t>Process Commercial and out of county Single Stream </a:t>
          </a:r>
          <a:br>
            <a:rPr lang="en-US" sz="1800"/>
          </a:br>
          <a:r>
            <a:rPr lang="en-US" sz="1800"/>
            <a:t>(4-5 TPH)</a:t>
          </a:r>
        </a:p>
      </dgm:t>
    </dgm:pt>
    <dgm:pt modelId="{DE2500B6-D0DD-4D09-B1D8-D8C794EA144D}" type="parTrans" cxnId="{5627BE1F-074A-4552-90F4-E6058FE78C0C}">
      <dgm:prSet/>
      <dgm:spPr/>
      <dgm:t>
        <a:bodyPr/>
        <a:lstStyle/>
        <a:p>
          <a:endParaRPr lang="en-US" sz="1800"/>
        </a:p>
      </dgm:t>
    </dgm:pt>
    <dgm:pt modelId="{AD5F4759-D239-47AE-9172-E7B3BFF5B1FC}" type="sibTrans" cxnId="{5627BE1F-074A-4552-90F4-E6058FE78C0C}">
      <dgm:prSet/>
      <dgm:spPr/>
      <dgm:t>
        <a:bodyPr/>
        <a:lstStyle/>
        <a:p>
          <a:endParaRPr lang="en-US" sz="1800"/>
        </a:p>
      </dgm:t>
    </dgm:pt>
    <dgm:pt modelId="{F24D7C6C-BC0F-4B09-81A2-3C22E68E2868}">
      <dgm:prSet custT="1"/>
      <dgm:spPr/>
      <dgm:t>
        <a:bodyPr/>
        <a:lstStyle/>
        <a:p>
          <a:r>
            <a:rPr lang="en-US" sz="1800" u="sng"/>
            <a:t>Straightforward solution:</a:t>
          </a:r>
          <a:r>
            <a:rPr lang="en-US" sz="1800"/>
            <a:t> </a:t>
          </a:r>
          <a:br>
            <a:rPr lang="en-US" sz="1800"/>
          </a:br>
          <a:r>
            <a:rPr lang="en-US" sz="1800"/>
            <a:t>Relationship with Royal Oak Farms in Bedford County </a:t>
          </a:r>
        </a:p>
      </dgm:t>
    </dgm:pt>
    <dgm:pt modelId="{70F9A9C2-1ADF-46CD-8EA6-734D0AD2D3E2}" type="parTrans" cxnId="{7CDD57DF-5ACC-4ADF-86F3-CFB8D46912BB}">
      <dgm:prSet/>
      <dgm:spPr/>
      <dgm:t>
        <a:bodyPr/>
        <a:lstStyle/>
        <a:p>
          <a:endParaRPr lang="en-US" sz="1800"/>
        </a:p>
      </dgm:t>
    </dgm:pt>
    <dgm:pt modelId="{2DA79E84-D488-4130-A7E6-45D9DB5F1839}" type="sibTrans" cxnId="{7CDD57DF-5ACC-4ADF-86F3-CFB8D46912BB}">
      <dgm:prSet/>
      <dgm:spPr/>
      <dgm:t>
        <a:bodyPr/>
        <a:lstStyle/>
        <a:p>
          <a:endParaRPr lang="en-US" sz="1800"/>
        </a:p>
      </dgm:t>
    </dgm:pt>
    <dgm:pt modelId="{570A62B2-073D-4708-A441-2A784E11C09E}">
      <dgm:prSet custT="1"/>
      <dgm:spPr/>
      <dgm:t>
        <a:bodyPr/>
        <a:lstStyle/>
        <a:p>
          <a:r>
            <a:rPr lang="en-US" sz="1800"/>
            <a:t>Green boxes with glass drop-off:</a:t>
          </a:r>
        </a:p>
      </dgm:t>
    </dgm:pt>
    <dgm:pt modelId="{A41123A1-2E59-44A6-B6C0-346B246B63AA}" type="parTrans" cxnId="{B13DFCB7-3026-4A13-A7E9-9974C091D063}">
      <dgm:prSet/>
      <dgm:spPr/>
      <dgm:t>
        <a:bodyPr/>
        <a:lstStyle/>
        <a:p>
          <a:endParaRPr lang="en-US" sz="1800"/>
        </a:p>
      </dgm:t>
    </dgm:pt>
    <dgm:pt modelId="{3FF5953A-719C-4C66-B638-A2F3A8CED60D}" type="sibTrans" cxnId="{B13DFCB7-3026-4A13-A7E9-9974C091D063}">
      <dgm:prSet/>
      <dgm:spPr/>
      <dgm:t>
        <a:bodyPr/>
        <a:lstStyle/>
        <a:p>
          <a:endParaRPr lang="en-US" sz="1800"/>
        </a:p>
      </dgm:t>
    </dgm:pt>
    <dgm:pt modelId="{C0B785A3-A05D-44DD-BC27-319D6E4716DD}">
      <dgm:prSet custT="1"/>
      <dgm:spPr/>
      <dgm:t>
        <a:bodyPr/>
        <a:lstStyle/>
        <a:p>
          <a:r>
            <a:rPr lang="en-US" sz="1800"/>
            <a:t>Higher-value recycling stream</a:t>
          </a:r>
        </a:p>
      </dgm:t>
    </dgm:pt>
    <dgm:pt modelId="{82CA5360-24E4-4B86-884F-3D55BD1FD910}" type="parTrans" cxnId="{D86D4100-8CE6-4095-8B7C-1CBD8CF5E16E}">
      <dgm:prSet/>
      <dgm:spPr/>
      <dgm:t>
        <a:bodyPr/>
        <a:lstStyle/>
        <a:p>
          <a:endParaRPr lang="en-US" sz="1800"/>
        </a:p>
      </dgm:t>
    </dgm:pt>
    <dgm:pt modelId="{7B7BE399-D631-47C8-A57D-DA0EE459AC33}" type="sibTrans" cxnId="{D86D4100-8CE6-4095-8B7C-1CBD8CF5E16E}">
      <dgm:prSet/>
      <dgm:spPr/>
      <dgm:t>
        <a:bodyPr/>
        <a:lstStyle/>
        <a:p>
          <a:endParaRPr lang="en-US" sz="1800"/>
        </a:p>
      </dgm:t>
    </dgm:pt>
    <dgm:pt modelId="{C7C27CC5-4BB1-4DBF-9695-5CBE3D6D9DF5}">
      <dgm:prSet custT="1"/>
      <dgm:spPr/>
      <dgm:t>
        <a:bodyPr/>
        <a:lstStyle/>
        <a:p>
          <a:r>
            <a:rPr lang="en-US" sz="1800"/>
            <a:t>Increased waste diversion</a:t>
          </a:r>
        </a:p>
      </dgm:t>
    </dgm:pt>
    <dgm:pt modelId="{BA03EDF5-2F53-40C3-B627-84C54030E4D6}" type="parTrans" cxnId="{F6916290-78C6-4D05-9FB0-5D6034661581}">
      <dgm:prSet/>
      <dgm:spPr/>
      <dgm:t>
        <a:bodyPr/>
        <a:lstStyle/>
        <a:p>
          <a:endParaRPr lang="en-US" sz="1800"/>
        </a:p>
      </dgm:t>
    </dgm:pt>
    <dgm:pt modelId="{BD0D4D04-1506-40FB-AA01-478B65C941A9}" type="sibTrans" cxnId="{F6916290-78C6-4D05-9FB0-5D6034661581}">
      <dgm:prSet/>
      <dgm:spPr/>
      <dgm:t>
        <a:bodyPr/>
        <a:lstStyle/>
        <a:p>
          <a:endParaRPr lang="en-US" sz="1800"/>
        </a:p>
      </dgm:t>
    </dgm:pt>
    <dgm:pt modelId="{C60F8DDD-5E65-4610-8A80-50310B96CB1A}">
      <dgm:prSet custT="1"/>
      <dgm:spPr/>
      <dgm:t>
        <a:bodyPr/>
        <a:lstStyle/>
        <a:p>
          <a:r>
            <a:rPr lang="en-US" sz="1800"/>
            <a:t>Not viable option for reducing the amount of MSW landfilled under the current conditions </a:t>
          </a:r>
        </a:p>
      </dgm:t>
    </dgm:pt>
    <dgm:pt modelId="{FF83D186-29F5-4647-9664-308339FABCFC}" type="parTrans" cxnId="{58AA6F26-FF6F-46F9-B9D9-72EDD6BA04B9}">
      <dgm:prSet/>
      <dgm:spPr/>
      <dgm:t>
        <a:bodyPr/>
        <a:lstStyle/>
        <a:p>
          <a:endParaRPr lang="en-US" sz="1800"/>
        </a:p>
      </dgm:t>
    </dgm:pt>
    <dgm:pt modelId="{A39D80C1-EAD1-4DF2-BFD1-513CE1ECE9F3}" type="sibTrans" cxnId="{58AA6F26-FF6F-46F9-B9D9-72EDD6BA04B9}">
      <dgm:prSet/>
      <dgm:spPr/>
      <dgm:t>
        <a:bodyPr/>
        <a:lstStyle/>
        <a:p>
          <a:endParaRPr lang="en-US" sz="1800"/>
        </a:p>
      </dgm:t>
    </dgm:pt>
    <dgm:pt modelId="{23896815-2A5A-4230-9695-9AB308AAAAF2}" type="pres">
      <dgm:prSet presAssocID="{91DDF090-EBC9-451A-8B95-0C45614FC229}" presName="Name0" presStyleCnt="0">
        <dgm:presLayoutVars>
          <dgm:dir/>
          <dgm:animLvl val="lvl"/>
          <dgm:resizeHandles val="exact"/>
        </dgm:presLayoutVars>
      </dgm:prSet>
      <dgm:spPr/>
    </dgm:pt>
    <dgm:pt modelId="{8F72862C-E9A4-419D-826D-424873EF7FA5}" type="pres">
      <dgm:prSet presAssocID="{D50EACA1-DD99-49D0-B6B3-CB5EDEFB2C8F}" presName="composite" presStyleCnt="0"/>
      <dgm:spPr/>
    </dgm:pt>
    <dgm:pt modelId="{F2988DA4-3A9E-4DA6-91B3-BE2EF0AF81EE}" type="pres">
      <dgm:prSet presAssocID="{D50EACA1-DD99-49D0-B6B3-CB5EDEFB2C8F}" presName="parTx" presStyleLbl="alignNode1" presStyleIdx="0" presStyleCnt="4">
        <dgm:presLayoutVars>
          <dgm:chMax val="0"/>
          <dgm:chPref val="0"/>
          <dgm:bulletEnabled val="1"/>
        </dgm:presLayoutVars>
      </dgm:prSet>
      <dgm:spPr/>
    </dgm:pt>
    <dgm:pt modelId="{543AA58D-B3BA-4735-B80B-EF5B897798E7}" type="pres">
      <dgm:prSet presAssocID="{D50EACA1-DD99-49D0-B6B3-CB5EDEFB2C8F}" presName="desTx" presStyleLbl="alignAccFollowNode1" presStyleIdx="0" presStyleCnt="4">
        <dgm:presLayoutVars>
          <dgm:bulletEnabled val="1"/>
        </dgm:presLayoutVars>
      </dgm:prSet>
      <dgm:spPr/>
    </dgm:pt>
    <dgm:pt modelId="{55C8B4A2-1DD4-441F-A702-A0805CD7B89D}" type="pres">
      <dgm:prSet presAssocID="{B0B17A02-2C2D-4C22-B726-6022B708E966}" presName="space" presStyleCnt="0"/>
      <dgm:spPr/>
    </dgm:pt>
    <dgm:pt modelId="{567395AD-85A2-4CE3-B16C-ED2D0BC3DBAA}" type="pres">
      <dgm:prSet presAssocID="{28E9D5AD-26B1-40B2-B3E3-9C52642C3B1D}" presName="composite" presStyleCnt="0"/>
      <dgm:spPr/>
    </dgm:pt>
    <dgm:pt modelId="{10DB8088-21AD-4C9D-AE0E-CA1468E17C96}" type="pres">
      <dgm:prSet presAssocID="{28E9D5AD-26B1-40B2-B3E3-9C52642C3B1D}" presName="parTx" presStyleLbl="alignNode1" presStyleIdx="1" presStyleCnt="4">
        <dgm:presLayoutVars>
          <dgm:chMax val="0"/>
          <dgm:chPref val="0"/>
          <dgm:bulletEnabled val="1"/>
        </dgm:presLayoutVars>
      </dgm:prSet>
      <dgm:spPr/>
    </dgm:pt>
    <dgm:pt modelId="{E26F729F-BD24-42F0-B091-A500A52E040F}" type="pres">
      <dgm:prSet presAssocID="{28E9D5AD-26B1-40B2-B3E3-9C52642C3B1D}" presName="desTx" presStyleLbl="alignAccFollowNode1" presStyleIdx="1" presStyleCnt="4">
        <dgm:presLayoutVars>
          <dgm:bulletEnabled val="1"/>
        </dgm:presLayoutVars>
      </dgm:prSet>
      <dgm:spPr/>
    </dgm:pt>
    <dgm:pt modelId="{B3D78C91-04CA-498D-97A5-C83956912FCC}" type="pres">
      <dgm:prSet presAssocID="{A24208DA-3893-4DCF-ABFE-B13555B44B74}" presName="space" presStyleCnt="0"/>
      <dgm:spPr/>
    </dgm:pt>
    <dgm:pt modelId="{B4849622-27B8-4DE5-98D5-BAF9E33F18AD}" type="pres">
      <dgm:prSet presAssocID="{E2AABC01-829E-423B-8B42-3A64C169A1FF}" presName="composite" presStyleCnt="0"/>
      <dgm:spPr/>
    </dgm:pt>
    <dgm:pt modelId="{86B81D51-9B1B-429A-8943-3FE93559B741}" type="pres">
      <dgm:prSet presAssocID="{E2AABC01-829E-423B-8B42-3A64C169A1FF}" presName="parTx" presStyleLbl="alignNode1" presStyleIdx="2" presStyleCnt="4">
        <dgm:presLayoutVars>
          <dgm:chMax val="0"/>
          <dgm:chPref val="0"/>
          <dgm:bulletEnabled val="1"/>
        </dgm:presLayoutVars>
      </dgm:prSet>
      <dgm:spPr/>
    </dgm:pt>
    <dgm:pt modelId="{611AEEFE-79AF-4704-ADEF-B0D6028059D9}" type="pres">
      <dgm:prSet presAssocID="{E2AABC01-829E-423B-8B42-3A64C169A1FF}" presName="desTx" presStyleLbl="alignAccFollowNode1" presStyleIdx="2" presStyleCnt="4">
        <dgm:presLayoutVars>
          <dgm:bulletEnabled val="1"/>
        </dgm:presLayoutVars>
      </dgm:prSet>
      <dgm:spPr/>
    </dgm:pt>
    <dgm:pt modelId="{CDD6BB25-B1CB-4674-B4EB-5AD456990054}" type="pres">
      <dgm:prSet presAssocID="{065CBC04-B8D5-4881-92CF-F44DB580D82E}" presName="space" presStyleCnt="0"/>
      <dgm:spPr/>
    </dgm:pt>
    <dgm:pt modelId="{93D245BC-1A47-43FB-B046-AC8376F6EED7}" type="pres">
      <dgm:prSet presAssocID="{78C890ED-445D-4F8C-8E9F-2A841DC08324}" presName="composite" presStyleCnt="0"/>
      <dgm:spPr/>
    </dgm:pt>
    <dgm:pt modelId="{98817D5B-903B-47CF-9141-7B80CEDEE606}" type="pres">
      <dgm:prSet presAssocID="{78C890ED-445D-4F8C-8E9F-2A841DC08324}" presName="parTx" presStyleLbl="alignNode1" presStyleIdx="3" presStyleCnt="4">
        <dgm:presLayoutVars>
          <dgm:chMax val="0"/>
          <dgm:chPref val="0"/>
          <dgm:bulletEnabled val="1"/>
        </dgm:presLayoutVars>
      </dgm:prSet>
      <dgm:spPr/>
    </dgm:pt>
    <dgm:pt modelId="{793298AF-7B88-4282-A5CA-ED50E7127512}" type="pres">
      <dgm:prSet presAssocID="{78C890ED-445D-4F8C-8E9F-2A841DC08324}" presName="desTx" presStyleLbl="alignAccFollowNode1" presStyleIdx="3" presStyleCnt="4">
        <dgm:presLayoutVars>
          <dgm:bulletEnabled val="1"/>
        </dgm:presLayoutVars>
      </dgm:prSet>
      <dgm:spPr/>
    </dgm:pt>
  </dgm:ptLst>
  <dgm:cxnLst>
    <dgm:cxn modelId="{D86D4100-8CE6-4095-8B7C-1CBD8CF5E16E}" srcId="{570A62B2-073D-4708-A441-2A784E11C09E}" destId="{C0B785A3-A05D-44DD-BC27-319D6E4716DD}" srcOrd="0" destOrd="0" parTransId="{82CA5360-24E4-4B86-884F-3D55BD1FD910}" sibTransId="{7B7BE399-D631-47C8-A57D-DA0EE459AC33}"/>
    <dgm:cxn modelId="{4346021A-32B8-4691-A98C-77D6C6D7FC7A}" srcId="{91DDF090-EBC9-451A-8B95-0C45614FC229}" destId="{28E9D5AD-26B1-40B2-B3E3-9C52642C3B1D}" srcOrd="1" destOrd="0" parTransId="{E15A8F72-283C-4D36-9BA7-94872332B50F}" sibTransId="{A24208DA-3893-4DCF-ABFE-B13555B44B74}"/>
    <dgm:cxn modelId="{5627BE1F-074A-4552-90F4-E6058FE78C0C}" srcId="{D50EACA1-DD99-49D0-B6B3-CB5EDEFB2C8F}" destId="{9B6AACE8-EE28-4413-B829-C11D0DE78E83}" srcOrd="1" destOrd="0" parTransId="{DE2500B6-D0DD-4D09-B1D8-D8C794EA144D}" sibTransId="{AD5F4759-D239-47AE-9172-E7B3BFF5B1FC}"/>
    <dgm:cxn modelId="{58AA6F26-FF6F-46F9-B9D9-72EDD6BA04B9}" srcId="{78C890ED-445D-4F8C-8E9F-2A841DC08324}" destId="{C60F8DDD-5E65-4610-8A80-50310B96CB1A}" srcOrd="0" destOrd="0" parTransId="{FF83D186-29F5-4647-9664-308339FABCFC}" sibTransId="{A39D80C1-EAD1-4DF2-BFD1-513CE1ECE9F3}"/>
    <dgm:cxn modelId="{B13A7426-86DD-4340-B5BB-ED01B82DEFC0}" srcId="{91DDF090-EBC9-451A-8B95-0C45614FC229}" destId="{D50EACA1-DD99-49D0-B6B3-CB5EDEFB2C8F}" srcOrd="0" destOrd="0" parTransId="{2B026776-83BE-4063-A80C-2F21A0EEC158}" sibTransId="{B0B17A02-2C2D-4C22-B726-6022B708E966}"/>
    <dgm:cxn modelId="{78F0D127-EE9D-475F-9289-EDC8A4579286}" srcId="{D50EACA1-DD99-49D0-B6B3-CB5EDEFB2C8F}" destId="{04A00468-12B2-4EC3-B348-3865423FCE77}" srcOrd="0" destOrd="0" parTransId="{29600804-8CAC-4DED-B60D-67232EF3C50A}" sibTransId="{7A320526-CD34-4170-A504-C389C882CE7B}"/>
    <dgm:cxn modelId="{FA353B39-735B-49E1-9A17-61897B34418A}" type="presOf" srcId="{04A00468-12B2-4EC3-B348-3865423FCE77}" destId="{543AA58D-B3BA-4735-B80B-EF5B897798E7}" srcOrd="0" destOrd="0" presId="urn:microsoft.com/office/officeart/2005/8/layout/hList1"/>
    <dgm:cxn modelId="{DBBF013C-29F5-4693-B52B-820765064DDC}" type="presOf" srcId="{570A62B2-073D-4708-A441-2A784E11C09E}" destId="{611AEEFE-79AF-4704-ADEF-B0D6028059D9}" srcOrd="0" destOrd="0" presId="urn:microsoft.com/office/officeart/2005/8/layout/hList1"/>
    <dgm:cxn modelId="{03B24C5F-55A0-4E89-BB8E-27A6B653D609}" type="presOf" srcId="{C7C27CC5-4BB1-4DBF-9695-5CBE3D6D9DF5}" destId="{611AEEFE-79AF-4704-ADEF-B0D6028059D9}" srcOrd="0" destOrd="2" presId="urn:microsoft.com/office/officeart/2005/8/layout/hList1"/>
    <dgm:cxn modelId="{F460984F-2AAF-4F74-803D-E6F40B03DFCC}" type="presOf" srcId="{E2AABC01-829E-423B-8B42-3A64C169A1FF}" destId="{86B81D51-9B1B-429A-8943-3FE93559B741}" srcOrd="0" destOrd="0" presId="urn:microsoft.com/office/officeart/2005/8/layout/hList1"/>
    <dgm:cxn modelId="{D6938971-542B-411D-85CE-99EF3ED49D38}" type="presOf" srcId="{91DDF090-EBC9-451A-8B95-0C45614FC229}" destId="{23896815-2A5A-4230-9695-9AB308AAAAF2}" srcOrd="0" destOrd="0" presId="urn:microsoft.com/office/officeart/2005/8/layout/hList1"/>
    <dgm:cxn modelId="{A823C280-5103-40B7-BD2B-EC6946B71117}" type="presOf" srcId="{F24D7C6C-BC0F-4B09-81A2-3C22E68E2868}" destId="{E26F729F-BD24-42F0-B091-A500A52E040F}" srcOrd="0" destOrd="0" presId="urn:microsoft.com/office/officeart/2005/8/layout/hList1"/>
    <dgm:cxn modelId="{206ECF8A-C1FF-4D59-9BAD-BE12C9632625}" type="presOf" srcId="{28E9D5AD-26B1-40B2-B3E3-9C52642C3B1D}" destId="{10DB8088-21AD-4C9D-AE0E-CA1468E17C96}" srcOrd="0" destOrd="0" presId="urn:microsoft.com/office/officeart/2005/8/layout/hList1"/>
    <dgm:cxn modelId="{90FD738B-B89D-4734-BFC9-2EEC06041890}" type="presOf" srcId="{78C890ED-445D-4F8C-8E9F-2A841DC08324}" destId="{98817D5B-903B-47CF-9141-7B80CEDEE606}" srcOrd="0" destOrd="0" presId="urn:microsoft.com/office/officeart/2005/8/layout/hList1"/>
    <dgm:cxn modelId="{3561C08D-DFB3-448A-A4D8-FAC57165BD3B}" type="presOf" srcId="{C0B785A3-A05D-44DD-BC27-319D6E4716DD}" destId="{611AEEFE-79AF-4704-ADEF-B0D6028059D9}" srcOrd="0" destOrd="1" presId="urn:microsoft.com/office/officeart/2005/8/layout/hList1"/>
    <dgm:cxn modelId="{F6916290-78C6-4D05-9FB0-5D6034661581}" srcId="{570A62B2-073D-4708-A441-2A784E11C09E}" destId="{C7C27CC5-4BB1-4DBF-9695-5CBE3D6D9DF5}" srcOrd="1" destOrd="0" parTransId="{BA03EDF5-2F53-40C3-B627-84C54030E4D6}" sibTransId="{BD0D4D04-1506-40FB-AA01-478B65C941A9}"/>
    <dgm:cxn modelId="{73392DA5-CAA1-47E0-A198-ED2ADB530148}" type="presOf" srcId="{D50EACA1-DD99-49D0-B6B3-CB5EDEFB2C8F}" destId="{F2988DA4-3A9E-4DA6-91B3-BE2EF0AF81EE}" srcOrd="0" destOrd="0" presId="urn:microsoft.com/office/officeart/2005/8/layout/hList1"/>
    <dgm:cxn modelId="{B13DFCB7-3026-4A13-A7E9-9974C091D063}" srcId="{E2AABC01-829E-423B-8B42-3A64C169A1FF}" destId="{570A62B2-073D-4708-A441-2A784E11C09E}" srcOrd="0" destOrd="0" parTransId="{A41123A1-2E59-44A6-B6C0-346B246B63AA}" sibTransId="{3FF5953A-719C-4C66-B638-A2F3A8CED60D}"/>
    <dgm:cxn modelId="{2E8B57BA-276C-461D-9C83-60EF8CF65DC1}" srcId="{91DDF090-EBC9-451A-8B95-0C45614FC229}" destId="{78C890ED-445D-4F8C-8E9F-2A841DC08324}" srcOrd="3" destOrd="0" parTransId="{4CBEE7E1-4430-440C-9517-E3BE6F05A564}" sibTransId="{D15570B4-B7BD-465D-A208-4452E3E2A95B}"/>
    <dgm:cxn modelId="{CE5889BC-51D3-42E0-B5A6-B7CFF6F08EEB}" srcId="{91DDF090-EBC9-451A-8B95-0C45614FC229}" destId="{E2AABC01-829E-423B-8B42-3A64C169A1FF}" srcOrd="2" destOrd="0" parTransId="{AEB74E5F-ED60-4A01-9F02-92441A81C0F1}" sibTransId="{065CBC04-B8D5-4881-92CF-F44DB580D82E}"/>
    <dgm:cxn modelId="{7CDD57DF-5ACC-4ADF-86F3-CFB8D46912BB}" srcId="{28E9D5AD-26B1-40B2-B3E3-9C52642C3B1D}" destId="{F24D7C6C-BC0F-4B09-81A2-3C22E68E2868}" srcOrd="0" destOrd="0" parTransId="{70F9A9C2-1ADF-46CD-8EA6-734D0AD2D3E2}" sibTransId="{2DA79E84-D488-4130-A7E6-45D9DB5F1839}"/>
    <dgm:cxn modelId="{63CBCDDF-068B-4007-B08A-B650ED963077}" type="presOf" srcId="{9B6AACE8-EE28-4413-B829-C11D0DE78E83}" destId="{543AA58D-B3BA-4735-B80B-EF5B897798E7}" srcOrd="0" destOrd="1" presId="urn:microsoft.com/office/officeart/2005/8/layout/hList1"/>
    <dgm:cxn modelId="{B1C5DCE4-EE74-42D6-8FB1-62ED35D981F2}" type="presOf" srcId="{C60F8DDD-5E65-4610-8A80-50310B96CB1A}" destId="{793298AF-7B88-4282-A5CA-ED50E7127512}" srcOrd="0" destOrd="0" presId="urn:microsoft.com/office/officeart/2005/8/layout/hList1"/>
    <dgm:cxn modelId="{FA3038E5-897B-4051-8F02-7E73FA9815FB}" type="presParOf" srcId="{23896815-2A5A-4230-9695-9AB308AAAAF2}" destId="{8F72862C-E9A4-419D-826D-424873EF7FA5}" srcOrd="0" destOrd="0" presId="urn:microsoft.com/office/officeart/2005/8/layout/hList1"/>
    <dgm:cxn modelId="{AE8A6A8B-82FB-44B3-A783-572F0EE1DDFD}" type="presParOf" srcId="{8F72862C-E9A4-419D-826D-424873EF7FA5}" destId="{F2988DA4-3A9E-4DA6-91B3-BE2EF0AF81EE}" srcOrd="0" destOrd="0" presId="urn:microsoft.com/office/officeart/2005/8/layout/hList1"/>
    <dgm:cxn modelId="{4763EAE6-4BBB-40EC-9BEB-B40B24607D04}" type="presParOf" srcId="{8F72862C-E9A4-419D-826D-424873EF7FA5}" destId="{543AA58D-B3BA-4735-B80B-EF5B897798E7}" srcOrd="1" destOrd="0" presId="urn:microsoft.com/office/officeart/2005/8/layout/hList1"/>
    <dgm:cxn modelId="{54EF3BBE-FA01-4F37-9186-38EEB4C98D6E}" type="presParOf" srcId="{23896815-2A5A-4230-9695-9AB308AAAAF2}" destId="{55C8B4A2-1DD4-441F-A702-A0805CD7B89D}" srcOrd="1" destOrd="0" presId="urn:microsoft.com/office/officeart/2005/8/layout/hList1"/>
    <dgm:cxn modelId="{BF01E937-B9C2-41F2-8977-E79E545E1071}" type="presParOf" srcId="{23896815-2A5A-4230-9695-9AB308AAAAF2}" destId="{567395AD-85A2-4CE3-B16C-ED2D0BC3DBAA}" srcOrd="2" destOrd="0" presId="urn:microsoft.com/office/officeart/2005/8/layout/hList1"/>
    <dgm:cxn modelId="{59E1E779-003E-4A91-9644-A08176879324}" type="presParOf" srcId="{567395AD-85A2-4CE3-B16C-ED2D0BC3DBAA}" destId="{10DB8088-21AD-4C9D-AE0E-CA1468E17C96}" srcOrd="0" destOrd="0" presId="urn:microsoft.com/office/officeart/2005/8/layout/hList1"/>
    <dgm:cxn modelId="{19AA83AE-DD05-44F3-ADAB-3832A57FA123}" type="presParOf" srcId="{567395AD-85A2-4CE3-B16C-ED2D0BC3DBAA}" destId="{E26F729F-BD24-42F0-B091-A500A52E040F}" srcOrd="1" destOrd="0" presId="urn:microsoft.com/office/officeart/2005/8/layout/hList1"/>
    <dgm:cxn modelId="{A472A025-C80C-45C0-9361-5865CD3D8895}" type="presParOf" srcId="{23896815-2A5A-4230-9695-9AB308AAAAF2}" destId="{B3D78C91-04CA-498D-97A5-C83956912FCC}" srcOrd="3" destOrd="0" presId="urn:microsoft.com/office/officeart/2005/8/layout/hList1"/>
    <dgm:cxn modelId="{037E28DE-8608-4571-9709-A20EA89C2BCC}" type="presParOf" srcId="{23896815-2A5A-4230-9695-9AB308AAAAF2}" destId="{B4849622-27B8-4DE5-98D5-BAF9E33F18AD}" srcOrd="4" destOrd="0" presId="urn:microsoft.com/office/officeart/2005/8/layout/hList1"/>
    <dgm:cxn modelId="{5D4F634A-ECC4-41AC-8AD0-84E98DBA96C0}" type="presParOf" srcId="{B4849622-27B8-4DE5-98D5-BAF9E33F18AD}" destId="{86B81D51-9B1B-429A-8943-3FE93559B741}" srcOrd="0" destOrd="0" presId="urn:microsoft.com/office/officeart/2005/8/layout/hList1"/>
    <dgm:cxn modelId="{24528F7E-97D4-4D33-AFB2-08B8ED40DBCA}" type="presParOf" srcId="{B4849622-27B8-4DE5-98D5-BAF9E33F18AD}" destId="{611AEEFE-79AF-4704-ADEF-B0D6028059D9}" srcOrd="1" destOrd="0" presId="urn:microsoft.com/office/officeart/2005/8/layout/hList1"/>
    <dgm:cxn modelId="{59B46B9A-9D47-4D76-8368-C5F4364CF044}" type="presParOf" srcId="{23896815-2A5A-4230-9695-9AB308AAAAF2}" destId="{CDD6BB25-B1CB-4674-B4EB-5AD456990054}" srcOrd="5" destOrd="0" presId="urn:microsoft.com/office/officeart/2005/8/layout/hList1"/>
    <dgm:cxn modelId="{F14A23C4-CF87-4819-96C1-58C4F987C440}" type="presParOf" srcId="{23896815-2A5A-4230-9695-9AB308AAAAF2}" destId="{93D245BC-1A47-43FB-B046-AC8376F6EED7}" srcOrd="6" destOrd="0" presId="urn:microsoft.com/office/officeart/2005/8/layout/hList1"/>
    <dgm:cxn modelId="{3DF91B54-9177-4E43-9FD7-597CB7DC7B97}" type="presParOf" srcId="{93D245BC-1A47-43FB-B046-AC8376F6EED7}" destId="{98817D5B-903B-47CF-9141-7B80CEDEE606}" srcOrd="0" destOrd="0" presId="urn:microsoft.com/office/officeart/2005/8/layout/hList1"/>
    <dgm:cxn modelId="{6B5F44AE-845F-4787-A096-3E725D23FFB6}" type="presParOf" srcId="{93D245BC-1A47-43FB-B046-AC8376F6EED7}" destId="{793298AF-7B88-4282-A5CA-ED50E712751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DF090-EBC9-451A-8B95-0C45614FC229}" type="doc">
      <dgm:prSet loTypeId="urn:microsoft.com/office/officeart/2005/8/layout/hList1" loCatId="list" qsTypeId="urn:microsoft.com/office/officeart/2005/8/quickstyle/simple1" qsCatId="simple" csTypeId="urn:microsoft.com/office/officeart/2005/8/colors/accent4_2" csCatId="accent4" phldr="1"/>
      <dgm:spPr/>
    </dgm:pt>
    <dgm:pt modelId="{D50EACA1-DD99-49D0-B6B3-CB5EDEFB2C8F}">
      <dgm:prSet phldrT="[Text]" custT="1"/>
      <dgm:spPr/>
      <dgm:t>
        <a:bodyPr/>
        <a:lstStyle/>
        <a:p>
          <a:r>
            <a:rPr lang="en-US" sz="2200" b="1" dirty="0"/>
            <a:t>Option 1 MRF</a:t>
          </a:r>
        </a:p>
      </dgm:t>
    </dgm:pt>
    <dgm:pt modelId="{2B026776-83BE-4063-A80C-2F21A0EEC158}" type="parTrans" cxnId="{B13A7426-86DD-4340-B5BB-ED01B82DEFC0}">
      <dgm:prSet/>
      <dgm:spPr/>
      <dgm:t>
        <a:bodyPr/>
        <a:lstStyle/>
        <a:p>
          <a:endParaRPr lang="en-US" sz="1800"/>
        </a:p>
      </dgm:t>
    </dgm:pt>
    <dgm:pt modelId="{B0B17A02-2C2D-4C22-B726-6022B708E966}" type="sibTrans" cxnId="{B13A7426-86DD-4340-B5BB-ED01B82DEFC0}">
      <dgm:prSet/>
      <dgm:spPr/>
      <dgm:t>
        <a:bodyPr/>
        <a:lstStyle/>
        <a:p>
          <a:endParaRPr lang="en-US" sz="1800"/>
        </a:p>
      </dgm:t>
    </dgm:pt>
    <dgm:pt modelId="{28E9D5AD-26B1-40B2-B3E3-9C52642C3B1D}">
      <dgm:prSet custT="1"/>
      <dgm:spPr/>
      <dgm:t>
        <a:bodyPr/>
        <a:lstStyle/>
        <a:p>
          <a:r>
            <a:rPr lang="en-US" sz="2200" b="1" dirty="0"/>
            <a:t>Option 2 MRF</a:t>
          </a:r>
        </a:p>
      </dgm:t>
    </dgm:pt>
    <dgm:pt modelId="{E15A8F72-283C-4D36-9BA7-94872332B50F}" type="parTrans" cxnId="{4346021A-32B8-4691-A98C-77D6C6D7FC7A}">
      <dgm:prSet/>
      <dgm:spPr/>
      <dgm:t>
        <a:bodyPr/>
        <a:lstStyle/>
        <a:p>
          <a:endParaRPr lang="en-US" sz="1800"/>
        </a:p>
      </dgm:t>
    </dgm:pt>
    <dgm:pt modelId="{A24208DA-3893-4DCF-ABFE-B13555B44B74}" type="sibTrans" cxnId="{4346021A-32B8-4691-A98C-77D6C6D7FC7A}">
      <dgm:prSet/>
      <dgm:spPr/>
      <dgm:t>
        <a:bodyPr/>
        <a:lstStyle/>
        <a:p>
          <a:endParaRPr lang="en-US" sz="1800"/>
        </a:p>
      </dgm:t>
    </dgm:pt>
    <dgm:pt modelId="{04A00468-12B2-4EC3-B348-3865423FCE77}">
      <dgm:prSet phldrT="[Text]" custT="1"/>
      <dgm:spPr/>
      <dgm:t>
        <a:bodyPr/>
        <a:lstStyle/>
        <a:p>
          <a:r>
            <a:rPr lang="en-US" sz="1800" u="sng" dirty="0"/>
            <a:t>2 TPH System</a:t>
          </a:r>
          <a:endParaRPr lang="en-US" sz="1800" dirty="0"/>
        </a:p>
      </dgm:t>
    </dgm:pt>
    <dgm:pt modelId="{29600804-8CAC-4DED-B60D-67232EF3C50A}" type="parTrans" cxnId="{78F0D127-EE9D-475F-9289-EDC8A4579286}">
      <dgm:prSet/>
      <dgm:spPr/>
      <dgm:t>
        <a:bodyPr/>
        <a:lstStyle/>
        <a:p>
          <a:endParaRPr lang="en-US" sz="1800"/>
        </a:p>
      </dgm:t>
    </dgm:pt>
    <dgm:pt modelId="{7A320526-CD34-4170-A504-C389C882CE7B}" type="sibTrans" cxnId="{78F0D127-EE9D-475F-9289-EDC8A4579286}">
      <dgm:prSet/>
      <dgm:spPr/>
      <dgm:t>
        <a:bodyPr/>
        <a:lstStyle/>
        <a:p>
          <a:endParaRPr lang="en-US" sz="1800"/>
        </a:p>
      </dgm:t>
    </dgm:pt>
    <dgm:pt modelId="{4E35E062-A1F8-432E-BB5D-26BC9D1FD745}">
      <dgm:prSet phldrT="[Text]" custT="1"/>
      <dgm:spPr/>
      <dgm:t>
        <a:bodyPr/>
        <a:lstStyle/>
        <a:p>
          <a:r>
            <a:rPr lang="en-US" sz="1800" dirty="0"/>
            <a:t>Mostly Manual Sorting</a:t>
          </a:r>
        </a:p>
      </dgm:t>
    </dgm:pt>
    <dgm:pt modelId="{D4DCBD1F-C7B6-4C5F-8FEE-6862969AD4A9}" type="parTrans" cxnId="{801D42AE-8A99-4D47-A7C3-C0CC3680CE03}">
      <dgm:prSet/>
      <dgm:spPr/>
    </dgm:pt>
    <dgm:pt modelId="{4C012059-817F-4D9A-90B4-B708CE6267D5}" type="sibTrans" cxnId="{801D42AE-8A99-4D47-A7C3-C0CC3680CE03}">
      <dgm:prSet/>
      <dgm:spPr/>
    </dgm:pt>
    <dgm:pt modelId="{1C52DEFA-4926-403C-AA4A-C574FEAA821F}">
      <dgm:prSet phldrT="[Text]" custT="1"/>
      <dgm:spPr/>
      <dgm:t>
        <a:bodyPr/>
        <a:lstStyle/>
        <a:p>
          <a:r>
            <a:rPr lang="en-US" sz="1800" dirty="0"/>
            <a:t>1 Magnet and Baler</a:t>
          </a:r>
        </a:p>
      </dgm:t>
    </dgm:pt>
    <dgm:pt modelId="{B6FCDBBF-E6C7-475A-BF43-99ACE716BA03}" type="parTrans" cxnId="{16A2D4B3-0DE6-4728-A65D-A02563A7E01A}">
      <dgm:prSet/>
      <dgm:spPr/>
    </dgm:pt>
    <dgm:pt modelId="{CB637924-EC55-44AB-B057-0F5F849B0054}" type="sibTrans" cxnId="{16A2D4B3-0DE6-4728-A65D-A02563A7E01A}">
      <dgm:prSet/>
      <dgm:spPr/>
    </dgm:pt>
    <dgm:pt modelId="{689A2185-6EC9-4293-A29E-99378A15E1D0}">
      <dgm:prSet phldrT="[Text]" custT="1"/>
      <dgm:spPr/>
      <dgm:t>
        <a:bodyPr/>
        <a:lstStyle/>
        <a:p>
          <a:r>
            <a:rPr lang="en-US" sz="1800" dirty="0"/>
            <a:t>Annual Capacity (1 Shift) 3,640 TPY</a:t>
          </a:r>
        </a:p>
      </dgm:t>
    </dgm:pt>
    <dgm:pt modelId="{230D4388-BEB8-4FF9-AFB7-715158E0EC35}" type="parTrans" cxnId="{32B134AF-EE72-45F2-ABE0-175CE11CEAB8}">
      <dgm:prSet/>
      <dgm:spPr/>
    </dgm:pt>
    <dgm:pt modelId="{8F20C617-D03A-418F-A743-B64D4DAF3BD8}" type="sibTrans" cxnId="{32B134AF-EE72-45F2-ABE0-175CE11CEAB8}">
      <dgm:prSet/>
      <dgm:spPr/>
    </dgm:pt>
    <dgm:pt modelId="{446AEB24-09DE-43B7-BA3F-BF14CA7E26DE}">
      <dgm:prSet phldrT="[Text]" custT="1"/>
      <dgm:spPr/>
      <dgm:t>
        <a:bodyPr/>
        <a:lstStyle/>
        <a:p>
          <a:r>
            <a:rPr lang="en-US" sz="1800" dirty="0"/>
            <a:t>Approx. 10 Sorters needed</a:t>
          </a:r>
          <a:br>
            <a:rPr lang="en-US" sz="1800" dirty="0"/>
          </a:br>
          <a:endParaRPr lang="en-US" sz="1800" dirty="0"/>
        </a:p>
      </dgm:t>
    </dgm:pt>
    <dgm:pt modelId="{AD49228F-F4E2-4032-9239-E2A567ACECF4}" type="parTrans" cxnId="{4A21F2C0-1361-44CF-889D-1EABFB9AD0EF}">
      <dgm:prSet/>
      <dgm:spPr/>
    </dgm:pt>
    <dgm:pt modelId="{503F0C32-CD4B-4EC4-9996-09168DA78EAE}" type="sibTrans" cxnId="{4A21F2C0-1361-44CF-889D-1EABFB9AD0EF}">
      <dgm:prSet/>
      <dgm:spPr/>
    </dgm:pt>
    <dgm:pt modelId="{D567CC68-583F-4D25-9127-F66667F75781}">
      <dgm:prSet custT="1"/>
      <dgm:spPr/>
      <dgm:t>
        <a:bodyPr/>
        <a:lstStyle/>
        <a:p>
          <a:r>
            <a:rPr lang="en-US" sz="1800" u="sng" dirty="0"/>
            <a:t>5 TPH System</a:t>
          </a:r>
          <a:endParaRPr lang="en-US" sz="1800" dirty="0"/>
        </a:p>
      </dgm:t>
    </dgm:pt>
    <dgm:pt modelId="{6492BFE1-87B8-4FA3-99F1-E50D6B84A36C}" type="parTrans" cxnId="{F6B2B27F-CECD-4816-84C3-E424247E145F}">
      <dgm:prSet/>
      <dgm:spPr/>
    </dgm:pt>
    <dgm:pt modelId="{EF314225-3268-45FC-AB0F-DE8715780FB9}" type="sibTrans" cxnId="{F6B2B27F-CECD-4816-84C3-E424247E145F}">
      <dgm:prSet/>
      <dgm:spPr/>
    </dgm:pt>
    <dgm:pt modelId="{152C1B9B-8182-4766-BF33-4ADDB4F3E053}">
      <dgm:prSet custT="1"/>
      <dgm:spPr/>
      <dgm:t>
        <a:bodyPr/>
        <a:lstStyle/>
        <a:p>
          <a:r>
            <a:rPr lang="en-US" sz="1800" dirty="0"/>
            <a:t>Some Automation</a:t>
          </a:r>
        </a:p>
      </dgm:t>
    </dgm:pt>
    <dgm:pt modelId="{D55DB3BC-422B-4FC1-9FB8-0F3083325D8F}" type="parTrans" cxnId="{CA24545B-18A1-442C-9B4E-3DC31B58F5C2}">
      <dgm:prSet/>
      <dgm:spPr/>
      <dgm:t>
        <a:bodyPr/>
        <a:lstStyle/>
        <a:p>
          <a:endParaRPr lang="en-US"/>
        </a:p>
      </dgm:t>
    </dgm:pt>
    <dgm:pt modelId="{571FD7AE-38C7-4F83-8447-054A35830068}" type="sibTrans" cxnId="{CA24545B-18A1-442C-9B4E-3DC31B58F5C2}">
      <dgm:prSet/>
      <dgm:spPr/>
      <dgm:t>
        <a:bodyPr/>
        <a:lstStyle/>
        <a:p>
          <a:endParaRPr lang="en-US"/>
        </a:p>
      </dgm:t>
    </dgm:pt>
    <dgm:pt modelId="{B4B194EF-794C-4ABD-AF6D-737C35094990}">
      <dgm:prSet custT="1"/>
      <dgm:spPr/>
      <dgm:t>
        <a:bodyPr/>
        <a:lstStyle/>
        <a:p>
          <a:r>
            <a:rPr lang="en-US" sz="1800" dirty="0"/>
            <a:t>OCC Screen, Magnet, ECS and Baler</a:t>
          </a:r>
        </a:p>
      </dgm:t>
    </dgm:pt>
    <dgm:pt modelId="{9BD6D905-FB39-486E-BA15-7329975188E8}" type="parTrans" cxnId="{471CB454-A400-4A9B-B151-C9B9E3F801B3}">
      <dgm:prSet/>
      <dgm:spPr/>
      <dgm:t>
        <a:bodyPr/>
        <a:lstStyle/>
        <a:p>
          <a:endParaRPr lang="en-US"/>
        </a:p>
      </dgm:t>
    </dgm:pt>
    <dgm:pt modelId="{3272242F-53AC-4378-82D9-C6D371F65181}" type="sibTrans" cxnId="{471CB454-A400-4A9B-B151-C9B9E3F801B3}">
      <dgm:prSet/>
      <dgm:spPr/>
      <dgm:t>
        <a:bodyPr/>
        <a:lstStyle/>
        <a:p>
          <a:endParaRPr lang="en-US"/>
        </a:p>
      </dgm:t>
    </dgm:pt>
    <dgm:pt modelId="{DE644D22-EF08-40B5-8C9F-5C042BC09C13}">
      <dgm:prSet custT="1"/>
      <dgm:spPr/>
      <dgm:t>
        <a:bodyPr/>
        <a:lstStyle/>
        <a:p>
          <a:r>
            <a:rPr lang="en-US" sz="1800" dirty="0"/>
            <a:t>Annual Capacity (1 Shift) 9,100 TPY</a:t>
          </a:r>
        </a:p>
      </dgm:t>
    </dgm:pt>
    <dgm:pt modelId="{BF048E51-AC37-4884-80F8-ECA258AB9747}" type="parTrans" cxnId="{B8345F87-AEB2-4565-9DF3-224FFF69D787}">
      <dgm:prSet/>
      <dgm:spPr/>
      <dgm:t>
        <a:bodyPr/>
        <a:lstStyle/>
        <a:p>
          <a:endParaRPr lang="en-US"/>
        </a:p>
      </dgm:t>
    </dgm:pt>
    <dgm:pt modelId="{50D9240F-EFC1-4699-9D2C-E6B4DA6A9EED}" type="sibTrans" cxnId="{B8345F87-AEB2-4565-9DF3-224FFF69D787}">
      <dgm:prSet/>
      <dgm:spPr/>
      <dgm:t>
        <a:bodyPr/>
        <a:lstStyle/>
        <a:p>
          <a:endParaRPr lang="en-US"/>
        </a:p>
      </dgm:t>
    </dgm:pt>
    <dgm:pt modelId="{E3306E15-88FC-415E-802A-E893D840BA42}">
      <dgm:prSet custT="1"/>
      <dgm:spPr/>
      <dgm:t>
        <a:bodyPr/>
        <a:lstStyle/>
        <a:p>
          <a:r>
            <a:rPr lang="en-US" sz="1800" dirty="0"/>
            <a:t>Approx. 10 Sorters needed</a:t>
          </a:r>
        </a:p>
      </dgm:t>
    </dgm:pt>
    <dgm:pt modelId="{73F55C4B-7831-4B0F-BF0C-00205A75F453}" type="parTrans" cxnId="{F04BA6E9-376C-40F2-B615-69D0F5A27D52}">
      <dgm:prSet/>
      <dgm:spPr/>
      <dgm:t>
        <a:bodyPr/>
        <a:lstStyle/>
        <a:p>
          <a:endParaRPr lang="en-US"/>
        </a:p>
      </dgm:t>
    </dgm:pt>
    <dgm:pt modelId="{12379A88-1FFB-42AB-BE81-6FD032EFDA69}" type="sibTrans" cxnId="{F04BA6E9-376C-40F2-B615-69D0F5A27D52}">
      <dgm:prSet/>
      <dgm:spPr/>
      <dgm:t>
        <a:bodyPr/>
        <a:lstStyle/>
        <a:p>
          <a:endParaRPr lang="en-US"/>
        </a:p>
      </dgm:t>
    </dgm:pt>
    <dgm:pt modelId="{23896815-2A5A-4230-9695-9AB308AAAAF2}" type="pres">
      <dgm:prSet presAssocID="{91DDF090-EBC9-451A-8B95-0C45614FC229}" presName="Name0" presStyleCnt="0">
        <dgm:presLayoutVars>
          <dgm:dir/>
          <dgm:animLvl val="lvl"/>
          <dgm:resizeHandles val="exact"/>
        </dgm:presLayoutVars>
      </dgm:prSet>
      <dgm:spPr/>
    </dgm:pt>
    <dgm:pt modelId="{8F72862C-E9A4-419D-826D-424873EF7FA5}" type="pres">
      <dgm:prSet presAssocID="{D50EACA1-DD99-49D0-B6B3-CB5EDEFB2C8F}" presName="composite" presStyleCnt="0"/>
      <dgm:spPr/>
    </dgm:pt>
    <dgm:pt modelId="{F2988DA4-3A9E-4DA6-91B3-BE2EF0AF81EE}" type="pres">
      <dgm:prSet presAssocID="{D50EACA1-DD99-49D0-B6B3-CB5EDEFB2C8F}" presName="parTx" presStyleLbl="alignNode1" presStyleIdx="0" presStyleCnt="2">
        <dgm:presLayoutVars>
          <dgm:chMax val="0"/>
          <dgm:chPref val="0"/>
          <dgm:bulletEnabled val="1"/>
        </dgm:presLayoutVars>
      </dgm:prSet>
      <dgm:spPr/>
    </dgm:pt>
    <dgm:pt modelId="{543AA58D-B3BA-4735-B80B-EF5B897798E7}" type="pres">
      <dgm:prSet presAssocID="{D50EACA1-DD99-49D0-B6B3-CB5EDEFB2C8F}" presName="desTx" presStyleLbl="alignAccFollowNode1" presStyleIdx="0" presStyleCnt="2">
        <dgm:presLayoutVars>
          <dgm:bulletEnabled val="1"/>
        </dgm:presLayoutVars>
      </dgm:prSet>
      <dgm:spPr/>
    </dgm:pt>
    <dgm:pt modelId="{55C8B4A2-1DD4-441F-A702-A0805CD7B89D}" type="pres">
      <dgm:prSet presAssocID="{B0B17A02-2C2D-4C22-B726-6022B708E966}" presName="space" presStyleCnt="0"/>
      <dgm:spPr/>
    </dgm:pt>
    <dgm:pt modelId="{567395AD-85A2-4CE3-B16C-ED2D0BC3DBAA}" type="pres">
      <dgm:prSet presAssocID="{28E9D5AD-26B1-40B2-B3E3-9C52642C3B1D}" presName="composite" presStyleCnt="0"/>
      <dgm:spPr/>
    </dgm:pt>
    <dgm:pt modelId="{10DB8088-21AD-4C9D-AE0E-CA1468E17C96}" type="pres">
      <dgm:prSet presAssocID="{28E9D5AD-26B1-40B2-B3E3-9C52642C3B1D}" presName="parTx" presStyleLbl="alignNode1" presStyleIdx="1" presStyleCnt="2">
        <dgm:presLayoutVars>
          <dgm:chMax val="0"/>
          <dgm:chPref val="0"/>
          <dgm:bulletEnabled val="1"/>
        </dgm:presLayoutVars>
      </dgm:prSet>
      <dgm:spPr/>
    </dgm:pt>
    <dgm:pt modelId="{E26F729F-BD24-42F0-B091-A500A52E040F}" type="pres">
      <dgm:prSet presAssocID="{28E9D5AD-26B1-40B2-B3E3-9C52642C3B1D}" presName="desTx" presStyleLbl="alignAccFollowNode1" presStyleIdx="1" presStyleCnt="2">
        <dgm:presLayoutVars>
          <dgm:bulletEnabled val="1"/>
        </dgm:presLayoutVars>
      </dgm:prSet>
      <dgm:spPr/>
    </dgm:pt>
  </dgm:ptLst>
  <dgm:cxnLst>
    <dgm:cxn modelId="{4346021A-32B8-4691-A98C-77D6C6D7FC7A}" srcId="{91DDF090-EBC9-451A-8B95-0C45614FC229}" destId="{28E9D5AD-26B1-40B2-B3E3-9C52642C3B1D}" srcOrd="1" destOrd="0" parTransId="{E15A8F72-283C-4D36-9BA7-94872332B50F}" sibTransId="{A24208DA-3893-4DCF-ABFE-B13555B44B74}"/>
    <dgm:cxn modelId="{B13A7426-86DD-4340-B5BB-ED01B82DEFC0}" srcId="{91DDF090-EBC9-451A-8B95-0C45614FC229}" destId="{D50EACA1-DD99-49D0-B6B3-CB5EDEFB2C8F}" srcOrd="0" destOrd="0" parTransId="{2B026776-83BE-4063-A80C-2F21A0EEC158}" sibTransId="{B0B17A02-2C2D-4C22-B726-6022B708E966}"/>
    <dgm:cxn modelId="{78F0D127-EE9D-475F-9289-EDC8A4579286}" srcId="{D50EACA1-DD99-49D0-B6B3-CB5EDEFB2C8F}" destId="{04A00468-12B2-4EC3-B348-3865423FCE77}" srcOrd="0" destOrd="0" parTransId="{29600804-8CAC-4DED-B60D-67232EF3C50A}" sibTransId="{7A320526-CD34-4170-A504-C389C882CE7B}"/>
    <dgm:cxn modelId="{FA353B39-735B-49E1-9A17-61897B34418A}" type="presOf" srcId="{04A00468-12B2-4EC3-B348-3865423FCE77}" destId="{543AA58D-B3BA-4735-B80B-EF5B897798E7}" srcOrd="0" destOrd="0" presId="urn:microsoft.com/office/officeart/2005/8/layout/hList1"/>
    <dgm:cxn modelId="{CA24545B-18A1-442C-9B4E-3DC31B58F5C2}" srcId="{D567CC68-583F-4D25-9127-F66667F75781}" destId="{152C1B9B-8182-4766-BF33-4ADDB4F3E053}" srcOrd="0" destOrd="0" parTransId="{D55DB3BC-422B-4FC1-9FB8-0F3083325D8F}" sibTransId="{571FD7AE-38C7-4F83-8447-054A35830068}"/>
    <dgm:cxn modelId="{3E341D41-D3D7-4102-94CA-898D82111730}" type="presOf" srcId="{1C52DEFA-4926-403C-AA4A-C574FEAA821F}" destId="{543AA58D-B3BA-4735-B80B-EF5B897798E7}" srcOrd="0" destOrd="2" presId="urn:microsoft.com/office/officeart/2005/8/layout/hList1"/>
    <dgm:cxn modelId="{04F07D4A-22EC-45C6-9123-8538E8BA29BE}" type="presOf" srcId="{B4B194EF-794C-4ABD-AF6D-737C35094990}" destId="{E26F729F-BD24-42F0-B091-A500A52E040F}" srcOrd="0" destOrd="2" presId="urn:microsoft.com/office/officeart/2005/8/layout/hList1"/>
    <dgm:cxn modelId="{896AD36F-FF74-48F5-A18D-1F7FB7BDD240}" type="presOf" srcId="{DE644D22-EF08-40B5-8C9F-5C042BC09C13}" destId="{E26F729F-BD24-42F0-B091-A500A52E040F}" srcOrd="0" destOrd="3" presId="urn:microsoft.com/office/officeart/2005/8/layout/hList1"/>
    <dgm:cxn modelId="{D6938971-542B-411D-85CE-99EF3ED49D38}" type="presOf" srcId="{91DDF090-EBC9-451A-8B95-0C45614FC229}" destId="{23896815-2A5A-4230-9695-9AB308AAAAF2}" srcOrd="0" destOrd="0" presId="urn:microsoft.com/office/officeart/2005/8/layout/hList1"/>
    <dgm:cxn modelId="{96439751-C0C8-47D6-A86C-0A66280EFA20}" type="presOf" srcId="{E3306E15-88FC-415E-802A-E893D840BA42}" destId="{E26F729F-BD24-42F0-B091-A500A52E040F}" srcOrd="0" destOrd="4" presId="urn:microsoft.com/office/officeart/2005/8/layout/hList1"/>
    <dgm:cxn modelId="{471CB454-A400-4A9B-B151-C9B9E3F801B3}" srcId="{D567CC68-583F-4D25-9127-F66667F75781}" destId="{B4B194EF-794C-4ABD-AF6D-737C35094990}" srcOrd="1" destOrd="0" parTransId="{9BD6D905-FB39-486E-BA15-7329975188E8}" sibTransId="{3272242F-53AC-4378-82D9-C6D371F65181}"/>
    <dgm:cxn modelId="{F6B2B27F-CECD-4816-84C3-E424247E145F}" srcId="{28E9D5AD-26B1-40B2-B3E3-9C52642C3B1D}" destId="{D567CC68-583F-4D25-9127-F66667F75781}" srcOrd="0" destOrd="0" parTransId="{6492BFE1-87B8-4FA3-99F1-E50D6B84A36C}" sibTransId="{EF314225-3268-45FC-AB0F-DE8715780FB9}"/>
    <dgm:cxn modelId="{63A99D86-6EA0-48B7-A796-51B60AB0DF31}" type="presOf" srcId="{D567CC68-583F-4D25-9127-F66667F75781}" destId="{E26F729F-BD24-42F0-B091-A500A52E040F}" srcOrd="0" destOrd="0" presId="urn:microsoft.com/office/officeart/2005/8/layout/hList1"/>
    <dgm:cxn modelId="{B8345F87-AEB2-4565-9DF3-224FFF69D787}" srcId="{D567CC68-583F-4D25-9127-F66667F75781}" destId="{DE644D22-EF08-40B5-8C9F-5C042BC09C13}" srcOrd="2" destOrd="0" parTransId="{BF048E51-AC37-4884-80F8-ECA258AB9747}" sibTransId="{50D9240F-EFC1-4699-9D2C-E6B4DA6A9EED}"/>
    <dgm:cxn modelId="{206ECF8A-C1FF-4D59-9BAD-BE12C9632625}" type="presOf" srcId="{28E9D5AD-26B1-40B2-B3E3-9C52642C3B1D}" destId="{10DB8088-21AD-4C9D-AE0E-CA1468E17C96}" srcOrd="0" destOrd="0" presId="urn:microsoft.com/office/officeart/2005/8/layout/hList1"/>
    <dgm:cxn modelId="{73392DA5-CAA1-47E0-A198-ED2ADB530148}" type="presOf" srcId="{D50EACA1-DD99-49D0-B6B3-CB5EDEFB2C8F}" destId="{F2988DA4-3A9E-4DA6-91B3-BE2EF0AF81EE}" srcOrd="0" destOrd="0" presId="urn:microsoft.com/office/officeart/2005/8/layout/hList1"/>
    <dgm:cxn modelId="{48DFE2A7-F49B-4EAE-8C52-6B3A0ADAAE62}" type="presOf" srcId="{446AEB24-09DE-43B7-BA3F-BF14CA7E26DE}" destId="{543AA58D-B3BA-4735-B80B-EF5B897798E7}" srcOrd="0" destOrd="4" presId="urn:microsoft.com/office/officeart/2005/8/layout/hList1"/>
    <dgm:cxn modelId="{801D42AE-8A99-4D47-A7C3-C0CC3680CE03}" srcId="{04A00468-12B2-4EC3-B348-3865423FCE77}" destId="{4E35E062-A1F8-432E-BB5D-26BC9D1FD745}" srcOrd="0" destOrd="0" parTransId="{D4DCBD1F-C7B6-4C5F-8FEE-6862969AD4A9}" sibTransId="{4C012059-817F-4D9A-90B4-B708CE6267D5}"/>
    <dgm:cxn modelId="{32B134AF-EE72-45F2-ABE0-175CE11CEAB8}" srcId="{04A00468-12B2-4EC3-B348-3865423FCE77}" destId="{689A2185-6EC9-4293-A29E-99378A15E1D0}" srcOrd="2" destOrd="0" parTransId="{230D4388-BEB8-4FF9-AFB7-715158E0EC35}" sibTransId="{8F20C617-D03A-418F-A743-B64D4DAF3BD8}"/>
    <dgm:cxn modelId="{16A2D4B3-0DE6-4728-A65D-A02563A7E01A}" srcId="{04A00468-12B2-4EC3-B348-3865423FCE77}" destId="{1C52DEFA-4926-403C-AA4A-C574FEAA821F}" srcOrd="1" destOrd="0" parTransId="{B6FCDBBF-E6C7-475A-BF43-99ACE716BA03}" sibTransId="{CB637924-EC55-44AB-B057-0F5F849B0054}"/>
    <dgm:cxn modelId="{225F2DBC-EA10-44E0-B352-222A60D775A2}" type="presOf" srcId="{4E35E062-A1F8-432E-BB5D-26BC9D1FD745}" destId="{543AA58D-B3BA-4735-B80B-EF5B897798E7}" srcOrd="0" destOrd="1" presId="urn:microsoft.com/office/officeart/2005/8/layout/hList1"/>
    <dgm:cxn modelId="{4A21F2C0-1361-44CF-889D-1EABFB9AD0EF}" srcId="{04A00468-12B2-4EC3-B348-3865423FCE77}" destId="{446AEB24-09DE-43B7-BA3F-BF14CA7E26DE}" srcOrd="3" destOrd="0" parTransId="{AD49228F-F4E2-4032-9239-E2A567ACECF4}" sibTransId="{503F0C32-CD4B-4EC4-9996-09168DA78EAE}"/>
    <dgm:cxn modelId="{408B0CCD-3B06-4C37-B89B-22DCA8CE369E}" type="presOf" srcId="{152C1B9B-8182-4766-BF33-4ADDB4F3E053}" destId="{E26F729F-BD24-42F0-B091-A500A52E040F}" srcOrd="0" destOrd="1" presId="urn:microsoft.com/office/officeart/2005/8/layout/hList1"/>
    <dgm:cxn modelId="{A0C8CBE3-7FB5-4F82-AB6C-9C182FD650FF}" type="presOf" srcId="{689A2185-6EC9-4293-A29E-99378A15E1D0}" destId="{543AA58D-B3BA-4735-B80B-EF5B897798E7}" srcOrd="0" destOrd="3" presId="urn:microsoft.com/office/officeart/2005/8/layout/hList1"/>
    <dgm:cxn modelId="{F04BA6E9-376C-40F2-B615-69D0F5A27D52}" srcId="{D567CC68-583F-4D25-9127-F66667F75781}" destId="{E3306E15-88FC-415E-802A-E893D840BA42}" srcOrd="3" destOrd="0" parTransId="{73F55C4B-7831-4B0F-BF0C-00205A75F453}" sibTransId="{12379A88-1FFB-42AB-BE81-6FD032EFDA69}"/>
    <dgm:cxn modelId="{FA3038E5-897B-4051-8F02-7E73FA9815FB}" type="presParOf" srcId="{23896815-2A5A-4230-9695-9AB308AAAAF2}" destId="{8F72862C-E9A4-419D-826D-424873EF7FA5}" srcOrd="0" destOrd="0" presId="urn:microsoft.com/office/officeart/2005/8/layout/hList1"/>
    <dgm:cxn modelId="{AE8A6A8B-82FB-44B3-A783-572F0EE1DDFD}" type="presParOf" srcId="{8F72862C-E9A4-419D-826D-424873EF7FA5}" destId="{F2988DA4-3A9E-4DA6-91B3-BE2EF0AF81EE}" srcOrd="0" destOrd="0" presId="urn:microsoft.com/office/officeart/2005/8/layout/hList1"/>
    <dgm:cxn modelId="{4763EAE6-4BBB-40EC-9BEB-B40B24607D04}" type="presParOf" srcId="{8F72862C-E9A4-419D-826D-424873EF7FA5}" destId="{543AA58D-B3BA-4735-B80B-EF5B897798E7}" srcOrd="1" destOrd="0" presId="urn:microsoft.com/office/officeart/2005/8/layout/hList1"/>
    <dgm:cxn modelId="{54EF3BBE-FA01-4F37-9186-38EEB4C98D6E}" type="presParOf" srcId="{23896815-2A5A-4230-9695-9AB308AAAAF2}" destId="{55C8B4A2-1DD4-441F-A702-A0805CD7B89D}" srcOrd="1" destOrd="0" presId="urn:microsoft.com/office/officeart/2005/8/layout/hList1"/>
    <dgm:cxn modelId="{BF01E937-B9C2-41F2-8977-E79E545E1071}" type="presParOf" srcId="{23896815-2A5A-4230-9695-9AB308AAAAF2}" destId="{567395AD-85A2-4CE3-B16C-ED2D0BC3DBAA}" srcOrd="2" destOrd="0" presId="urn:microsoft.com/office/officeart/2005/8/layout/hList1"/>
    <dgm:cxn modelId="{59E1E779-003E-4A91-9644-A08176879324}" type="presParOf" srcId="{567395AD-85A2-4CE3-B16C-ED2D0BC3DBAA}" destId="{10DB8088-21AD-4C9D-AE0E-CA1468E17C96}" srcOrd="0" destOrd="0" presId="urn:microsoft.com/office/officeart/2005/8/layout/hList1"/>
    <dgm:cxn modelId="{19AA83AE-DD05-44F3-ADAB-3832A57FA123}" type="presParOf" srcId="{567395AD-85A2-4CE3-B16C-ED2D0BC3DBAA}" destId="{E26F729F-BD24-42F0-B091-A500A52E040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75EDF5-C642-4AE9-AB05-3A4D8EA85A92}"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47A9F4EA-BD78-48C5-900C-34C6277E1FEE}">
      <dgm:prSet phldrT="[Text]" custT="1"/>
      <dgm:spPr/>
      <dgm:t>
        <a:bodyPr/>
        <a:lstStyle/>
        <a:p>
          <a:r>
            <a:rPr lang="en-US" sz="3200" b="1"/>
            <a:t>Funding Sources</a:t>
          </a:r>
        </a:p>
      </dgm:t>
    </dgm:pt>
    <dgm:pt modelId="{6B64B426-FEA4-4875-8489-683CEB8288A4}" type="parTrans" cxnId="{6734C942-A7EF-4E5C-BF34-666039389F5E}">
      <dgm:prSet/>
      <dgm:spPr/>
      <dgm:t>
        <a:bodyPr/>
        <a:lstStyle/>
        <a:p>
          <a:endParaRPr lang="en-US"/>
        </a:p>
      </dgm:t>
    </dgm:pt>
    <dgm:pt modelId="{29428A19-92B0-4E1D-A023-34C2F0C8AC04}" type="sibTrans" cxnId="{6734C942-A7EF-4E5C-BF34-666039389F5E}">
      <dgm:prSet/>
      <dgm:spPr/>
      <dgm:t>
        <a:bodyPr/>
        <a:lstStyle/>
        <a:p>
          <a:endParaRPr lang="en-US"/>
        </a:p>
      </dgm:t>
    </dgm:pt>
    <dgm:pt modelId="{695895FF-CECE-4A12-8975-BA2513DF8E12}">
      <dgm:prSet phldrT="[Text]" custT="1"/>
      <dgm:spPr/>
      <dgm:t>
        <a:bodyPr/>
        <a:lstStyle/>
        <a:p>
          <a:r>
            <a:rPr lang="en-US" sz="3200" b="1"/>
            <a:t>Programs &amp; Policies</a:t>
          </a:r>
        </a:p>
      </dgm:t>
    </dgm:pt>
    <dgm:pt modelId="{208A3AD2-2979-4D1D-8770-812341E642BD}" type="parTrans" cxnId="{87F89E75-DDAB-4440-BB6C-A463402041D4}">
      <dgm:prSet/>
      <dgm:spPr/>
      <dgm:t>
        <a:bodyPr/>
        <a:lstStyle/>
        <a:p>
          <a:endParaRPr lang="en-US"/>
        </a:p>
      </dgm:t>
    </dgm:pt>
    <dgm:pt modelId="{2A12918D-2F15-4F62-8F25-DA0398DC1EED}" type="sibTrans" cxnId="{87F89E75-DDAB-4440-BB6C-A463402041D4}">
      <dgm:prSet/>
      <dgm:spPr/>
      <dgm:t>
        <a:bodyPr/>
        <a:lstStyle/>
        <a:p>
          <a:endParaRPr lang="en-US"/>
        </a:p>
      </dgm:t>
    </dgm:pt>
    <dgm:pt modelId="{4C3CF580-C1C4-472A-A477-57F67648BCD0}">
      <dgm:prSet phldrT="[Text]" custT="1"/>
      <dgm:spPr/>
      <dgm:t>
        <a:bodyPr/>
        <a:lstStyle/>
        <a:p>
          <a:r>
            <a:rPr lang="en-US" sz="1800" b="1"/>
            <a:t>Solid Waste Infrastructure for Recycling</a:t>
          </a:r>
        </a:p>
      </dgm:t>
    </dgm:pt>
    <dgm:pt modelId="{26C2AAB3-8E59-4436-A34A-AE671F9376CC}" type="parTrans" cxnId="{4332FB22-F2ED-42D5-8C3B-E760BABE88F6}">
      <dgm:prSet/>
      <dgm:spPr/>
      <dgm:t>
        <a:bodyPr/>
        <a:lstStyle/>
        <a:p>
          <a:endParaRPr lang="en-US"/>
        </a:p>
      </dgm:t>
    </dgm:pt>
    <dgm:pt modelId="{998D3FE5-E6F2-4CAE-8C24-29E3211B6210}" type="sibTrans" cxnId="{4332FB22-F2ED-42D5-8C3B-E760BABE88F6}">
      <dgm:prSet/>
      <dgm:spPr/>
      <dgm:t>
        <a:bodyPr/>
        <a:lstStyle/>
        <a:p>
          <a:endParaRPr lang="en-US"/>
        </a:p>
      </dgm:t>
    </dgm:pt>
    <dgm:pt modelId="{B956D219-3663-476F-8CD7-5CA15A428400}">
      <dgm:prSet phldrT="[Text]" custT="1"/>
      <dgm:spPr/>
      <dgm:t>
        <a:bodyPr/>
        <a:lstStyle/>
        <a:p>
          <a:r>
            <a:rPr lang="en-US" sz="1800" b="1"/>
            <a:t>The Recycling Partnership</a:t>
          </a:r>
        </a:p>
      </dgm:t>
    </dgm:pt>
    <dgm:pt modelId="{C80E2820-4023-4676-858F-5578579CFC3A}" type="parTrans" cxnId="{684E33BD-7171-404D-8369-9F2BE9CD81D8}">
      <dgm:prSet/>
      <dgm:spPr/>
      <dgm:t>
        <a:bodyPr/>
        <a:lstStyle/>
        <a:p>
          <a:endParaRPr lang="en-US"/>
        </a:p>
      </dgm:t>
    </dgm:pt>
    <dgm:pt modelId="{CAE1DA7E-4F07-4AFE-983B-145B0CED56D6}" type="sibTrans" cxnId="{684E33BD-7171-404D-8369-9F2BE9CD81D8}">
      <dgm:prSet/>
      <dgm:spPr/>
      <dgm:t>
        <a:bodyPr/>
        <a:lstStyle/>
        <a:p>
          <a:endParaRPr lang="en-US"/>
        </a:p>
      </dgm:t>
    </dgm:pt>
    <dgm:pt modelId="{F1EFBCAE-8CBD-47BC-9907-1573A2D1DD84}">
      <dgm:prSet phldrT="[Text]" custT="1"/>
      <dgm:spPr/>
      <dgm:t>
        <a:bodyPr/>
        <a:lstStyle/>
        <a:p>
          <a:r>
            <a:rPr lang="en-US" sz="2000" b="1"/>
            <a:t>Education</a:t>
          </a:r>
        </a:p>
      </dgm:t>
    </dgm:pt>
    <dgm:pt modelId="{743C7D57-96BF-497E-B8A4-F3D83E8D6ED5}" type="parTrans" cxnId="{D238532E-9D10-44F3-9187-3636D1DF3023}">
      <dgm:prSet/>
      <dgm:spPr/>
      <dgm:t>
        <a:bodyPr/>
        <a:lstStyle/>
        <a:p>
          <a:endParaRPr lang="en-US"/>
        </a:p>
      </dgm:t>
    </dgm:pt>
    <dgm:pt modelId="{8ED81023-F40E-4473-B52F-53B8FAA2544B}" type="sibTrans" cxnId="{D238532E-9D10-44F3-9187-3636D1DF3023}">
      <dgm:prSet/>
      <dgm:spPr/>
      <dgm:t>
        <a:bodyPr/>
        <a:lstStyle/>
        <a:p>
          <a:endParaRPr lang="en-US"/>
        </a:p>
      </dgm:t>
    </dgm:pt>
    <dgm:pt modelId="{214ED401-54A1-4638-B9A7-CA43FFED56C9}">
      <dgm:prSet phldrT="[Text]" custT="1"/>
      <dgm:spPr/>
      <dgm:t>
        <a:bodyPr/>
        <a:lstStyle/>
        <a:p>
          <a:r>
            <a:rPr lang="en-US" sz="2000" b="1"/>
            <a:t>Solid Waste Management Plans</a:t>
          </a:r>
        </a:p>
      </dgm:t>
    </dgm:pt>
    <dgm:pt modelId="{A84319D1-1950-402A-B3E6-8DD2F8F99D0C}" type="parTrans" cxnId="{A80EBE45-6B76-411E-9E58-D6745F512E56}">
      <dgm:prSet/>
      <dgm:spPr/>
      <dgm:t>
        <a:bodyPr/>
        <a:lstStyle/>
        <a:p>
          <a:endParaRPr lang="en-US"/>
        </a:p>
      </dgm:t>
    </dgm:pt>
    <dgm:pt modelId="{FF7CA8A2-58BB-4F15-B4C0-9DB8A428C664}" type="sibTrans" cxnId="{A80EBE45-6B76-411E-9E58-D6745F512E56}">
      <dgm:prSet/>
      <dgm:spPr/>
      <dgm:t>
        <a:bodyPr/>
        <a:lstStyle/>
        <a:p>
          <a:endParaRPr lang="en-US"/>
        </a:p>
      </dgm:t>
    </dgm:pt>
    <dgm:pt modelId="{4C82DC7F-33DF-4060-B98A-2D0575427BE7}">
      <dgm:prSet phldrT="[Text]" custT="1"/>
      <dgm:spPr/>
      <dgm:t>
        <a:bodyPr/>
        <a:lstStyle/>
        <a:p>
          <a:r>
            <a:rPr lang="en-US" sz="2000" b="1"/>
            <a:t>Other Programs and Policies</a:t>
          </a:r>
        </a:p>
      </dgm:t>
    </dgm:pt>
    <dgm:pt modelId="{BBB3DA72-28A3-4831-B5DD-C730443128F7}" type="parTrans" cxnId="{EAE6731B-6AFC-4DF9-9BB3-86313AD4B285}">
      <dgm:prSet/>
      <dgm:spPr/>
      <dgm:t>
        <a:bodyPr/>
        <a:lstStyle/>
        <a:p>
          <a:endParaRPr lang="en-US"/>
        </a:p>
      </dgm:t>
    </dgm:pt>
    <dgm:pt modelId="{395478D1-941F-465E-A20C-C1763A75E5D1}" type="sibTrans" cxnId="{EAE6731B-6AFC-4DF9-9BB3-86313AD4B285}">
      <dgm:prSet/>
      <dgm:spPr/>
      <dgm:t>
        <a:bodyPr/>
        <a:lstStyle/>
        <a:p>
          <a:endParaRPr lang="en-US"/>
        </a:p>
      </dgm:t>
    </dgm:pt>
    <dgm:pt modelId="{972230F1-DC04-4BE9-B670-0DC26399806D}">
      <dgm:prSet phldrT="[Text]" custT="1"/>
      <dgm:spPr/>
      <dgm:t>
        <a:bodyPr/>
        <a:lstStyle/>
        <a:p>
          <a:r>
            <a:rPr lang="en-US" sz="1400"/>
            <a:t>Residential Curbside Recycling Cart Grants</a:t>
          </a:r>
        </a:p>
      </dgm:t>
    </dgm:pt>
    <dgm:pt modelId="{1B03904D-E5B1-40B7-90DD-2142BB6A40E2}" type="parTrans" cxnId="{7C0418FA-6A0F-483B-A6F3-F18468AD3E3F}">
      <dgm:prSet/>
      <dgm:spPr/>
      <dgm:t>
        <a:bodyPr/>
        <a:lstStyle/>
        <a:p>
          <a:endParaRPr lang="en-US"/>
        </a:p>
      </dgm:t>
    </dgm:pt>
    <dgm:pt modelId="{C4016F90-9728-401D-9B32-3042B976B8E9}" type="sibTrans" cxnId="{7C0418FA-6A0F-483B-A6F3-F18468AD3E3F}">
      <dgm:prSet/>
      <dgm:spPr/>
      <dgm:t>
        <a:bodyPr/>
        <a:lstStyle/>
        <a:p>
          <a:endParaRPr lang="en-US"/>
        </a:p>
      </dgm:t>
    </dgm:pt>
    <dgm:pt modelId="{93937520-1B83-46FB-A65A-0ED6D611F453}">
      <dgm:prSet custT="1"/>
      <dgm:spPr/>
      <dgm:t>
        <a:bodyPr/>
        <a:lstStyle/>
        <a:p>
          <a:r>
            <a:rPr lang="en-US" sz="1400"/>
            <a:t>Residential Drop-Off Recycling Grant Program</a:t>
          </a:r>
        </a:p>
      </dgm:t>
    </dgm:pt>
    <dgm:pt modelId="{49738935-C6A4-4DB7-9EF8-EC1C4F4D4EC1}" type="parTrans" cxnId="{15BEF826-EE2F-48F5-98D3-11B09E7454C4}">
      <dgm:prSet/>
      <dgm:spPr/>
      <dgm:t>
        <a:bodyPr/>
        <a:lstStyle/>
        <a:p>
          <a:endParaRPr lang="en-US"/>
        </a:p>
      </dgm:t>
    </dgm:pt>
    <dgm:pt modelId="{F15B682C-2799-4D79-BB4B-165248E06257}" type="sibTrans" cxnId="{15BEF826-EE2F-48F5-98D3-11B09E7454C4}">
      <dgm:prSet/>
      <dgm:spPr/>
      <dgm:t>
        <a:bodyPr/>
        <a:lstStyle/>
        <a:p>
          <a:endParaRPr lang="en-US"/>
        </a:p>
      </dgm:t>
    </dgm:pt>
    <dgm:pt modelId="{E3AE0FDB-8AEB-40A7-A6E0-CD5660BBC196}">
      <dgm:prSet custT="1"/>
      <dgm:spPr/>
      <dgm:t>
        <a:bodyPr/>
        <a:lstStyle/>
        <a:p>
          <a:r>
            <a:rPr lang="en-US" sz="1400"/>
            <a:t>Multifamily Recycling Program Grants</a:t>
          </a:r>
          <a:r>
            <a:rPr lang="en-US" sz="1700"/>
            <a:t> </a:t>
          </a:r>
        </a:p>
      </dgm:t>
    </dgm:pt>
    <dgm:pt modelId="{EA4A3ED2-9107-4EB6-83B1-50E8F489D8B1}" type="parTrans" cxnId="{C06CE404-A6BA-4D28-9C86-EA4EA796360F}">
      <dgm:prSet/>
      <dgm:spPr/>
      <dgm:t>
        <a:bodyPr/>
        <a:lstStyle/>
        <a:p>
          <a:endParaRPr lang="en-US"/>
        </a:p>
      </dgm:t>
    </dgm:pt>
    <dgm:pt modelId="{13E40B2D-2A72-4E1D-9EC3-3FBCE3AC4B24}" type="sibTrans" cxnId="{C06CE404-A6BA-4D28-9C86-EA4EA796360F}">
      <dgm:prSet/>
      <dgm:spPr/>
      <dgm:t>
        <a:bodyPr/>
        <a:lstStyle/>
        <a:p>
          <a:endParaRPr lang="en-US"/>
        </a:p>
      </dgm:t>
    </dgm:pt>
    <dgm:pt modelId="{A9C1561F-6EB9-43CA-9D13-80653A531CE8}" type="pres">
      <dgm:prSet presAssocID="{4275EDF5-C642-4AE9-AB05-3A4D8EA85A92}" presName="linearFlow" presStyleCnt="0">
        <dgm:presLayoutVars>
          <dgm:dir/>
          <dgm:animLvl val="lvl"/>
          <dgm:resizeHandles val="exact"/>
        </dgm:presLayoutVars>
      </dgm:prSet>
      <dgm:spPr/>
    </dgm:pt>
    <dgm:pt modelId="{7C1568B1-A0C8-470F-B706-E4F89A2B98F2}" type="pres">
      <dgm:prSet presAssocID="{47A9F4EA-BD78-48C5-900C-34C6277E1FEE}" presName="composite" presStyleCnt="0"/>
      <dgm:spPr/>
    </dgm:pt>
    <dgm:pt modelId="{EA295230-D5EE-4D7E-8678-273878ECA7BE}" type="pres">
      <dgm:prSet presAssocID="{47A9F4EA-BD78-48C5-900C-34C6277E1FEE}" presName="parentText" presStyleLbl="alignNode1" presStyleIdx="0" presStyleCnt="2">
        <dgm:presLayoutVars>
          <dgm:chMax val="1"/>
          <dgm:bulletEnabled val="1"/>
        </dgm:presLayoutVars>
      </dgm:prSet>
      <dgm:spPr/>
    </dgm:pt>
    <dgm:pt modelId="{B04FE6EE-028A-4122-A254-32583FF39436}" type="pres">
      <dgm:prSet presAssocID="{47A9F4EA-BD78-48C5-900C-34C6277E1FEE}" presName="descendantText" presStyleLbl="alignAcc1" presStyleIdx="0" presStyleCnt="2">
        <dgm:presLayoutVars>
          <dgm:bulletEnabled val="1"/>
        </dgm:presLayoutVars>
      </dgm:prSet>
      <dgm:spPr/>
    </dgm:pt>
    <dgm:pt modelId="{D70AC426-2D0B-4E45-8EDE-627AD013CCCC}" type="pres">
      <dgm:prSet presAssocID="{29428A19-92B0-4E1D-A023-34C2F0C8AC04}" presName="sp" presStyleCnt="0"/>
      <dgm:spPr/>
    </dgm:pt>
    <dgm:pt modelId="{5B1405D3-AE35-4D02-A238-20A2A3346A9F}" type="pres">
      <dgm:prSet presAssocID="{695895FF-CECE-4A12-8975-BA2513DF8E12}" presName="composite" presStyleCnt="0"/>
      <dgm:spPr/>
    </dgm:pt>
    <dgm:pt modelId="{518B4172-9456-4C97-AD9F-FEE906699CB9}" type="pres">
      <dgm:prSet presAssocID="{695895FF-CECE-4A12-8975-BA2513DF8E12}" presName="parentText" presStyleLbl="alignNode1" presStyleIdx="1" presStyleCnt="2">
        <dgm:presLayoutVars>
          <dgm:chMax val="1"/>
          <dgm:bulletEnabled val="1"/>
        </dgm:presLayoutVars>
      </dgm:prSet>
      <dgm:spPr/>
    </dgm:pt>
    <dgm:pt modelId="{B0688D01-87C2-403C-A339-3121120D7406}" type="pres">
      <dgm:prSet presAssocID="{695895FF-CECE-4A12-8975-BA2513DF8E12}" presName="descendantText" presStyleLbl="alignAcc1" presStyleIdx="1" presStyleCnt="2">
        <dgm:presLayoutVars>
          <dgm:bulletEnabled val="1"/>
        </dgm:presLayoutVars>
      </dgm:prSet>
      <dgm:spPr/>
    </dgm:pt>
  </dgm:ptLst>
  <dgm:cxnLst>
    <dgm:cxn modelId="{C06CE404-A6BA-4D28-9C86-EA4EA796360F}" srcId="{B956D219-3663-476F-8CD7-5CA15A428400}" destId="{E3AE0FDB-8AEB-40A7-A6E0-CD5660BBC196}" srcOrd="2" destOrd="0" parTransId="{EA4A3ED2-9107-4EB6-83B1-50E8F489D8B1}" sibTransId="{13E40B2D-2A72-4E1D-9EC3-3FBCE3AC4B24}"/>
    <dgm:cxn modelId="{EAE6731B-6AFC-4DF9-9BB3-86313AD4B285}" srcId="{695895FF-CECE-4A12-8975-BA2513DF8E12}" destId="{4C82DC7F-33DF-4060-B98A-2D0575427BE7}" srcOrd="2" destOrd="0" parTransId="{BBB3DA72-28A3-4831-B5DD-C730443128F7}" sibTransId="{395478D1-941F-465E-A20C-C1763A75E5D1}"/>
    <dgm:cxn modelId="{BC37951B-252C-400D-A254-68F4FCC15F6A}" type="presOf" srcId="{4C82DC7F-33DF-4060-B98A-2D0575427BE7}" destId="{B0688D01-87C2-403C-A339-3121120D7406}" srcOrd="0" destOrd="2" presId="urn:microsoft.com/office/officeart/2005/8/layout/chevron2"/>
    <dgm:cxn modelId="{4332FB22-F2ED-42D5-8C3B-E760BABE88F6}" srcId="{47A9F4EA-BD78-48C5-900C-34C6277E1FEE}" destId="{4C3CF580-C1C4-472A-A477-57F67648BCD0}" srcOrd="0" destOrd="0" parTransId="{26C2AAB3-8E59-4436-A34A-AE671F9376CC}" sibTransId="{998D3FE5-E6F2-4CAE-8C24-29E3211B6210}"/>
    <dgm:cxn modelId="{15BEF826-EE2F-48F5-98D3-11B09E7454C4}" srcId="{B956D219-3663-476F-8CD7-5CA15A428400}" destId="{93937520-1B83-46FB-A65A-0ED6D611F453}" srcOrd="1" destOrd="0" parTransId="{49738935-C6A4-4DB7-9EF8-EC1C4F4D4EC1}" sibTransId="{F15B682C-2799-4D79-BB4B-165248E06257}"/>
    <dgm:cxn modelId="{D6835C29-8017-4C93-87E6-396E54562378}" type="presOf" srcId="{47A9F4EA-BD78-48C5-900C-34C6277E1FEE}" destId="{EA295230-D5EE-4D7E-8678-273878ECA7BE}" srcOrd="0" destOrd="0" presId="urn:microsoft.com/office/officeart/2005/8/layout/chevron2"/>
    <dgm:cxn modelId="{D238532E-9D10-44F3-9187-3636D1DF3023}" srcId="{695895FF-CECE-4A12-8975-BA2513DF8E12}" destId="{F1EFBCAE-8CBD-47BC-9907-1573A2D1DD84}" srcOrd="0" destOrd="0" parTransId="{743C7D57-96BF-497E-B8A4-F3D83E8D6ED5}" sibTransId="{8ED81023-F40E-4473-B52F-53B8FAA2544B}"/>
    <dgm:cxn modelId="{6E592D5B-7817-4749-BC77-6D3F03CE0768}" type="presOf" srcId="{4C3CF580-C1C4-472A-A477-57F67648BCD0}" destId="{B04FE6EE-028A-4122-A254-32583FF39436}" srcOrd="0" destOrd="0" presId="urn:microsoft.com/office/officeart/2005/8/layout/chevron2"/>
    <dgm:cxn modelId="{E909365B-B644-47A6-BD7B-E54473301BD6}" type="presOf" srcId="{F1EFBCAE-8CBD-47BC-9907-1573A2D1DD84}" destId="{B0688D01-87C2-403C-A339-3121120D7406}" srcOrd="0" destOrd="0" presId="urn:microsoft.com/office/officeart/2005/8/layout/chevron2"/>
    <dgm:cxn modelId="{56C15162-32C4-4FDB-AA6D-F347F144F718}" type="presOf" srcId="{93937520-1B83-46FB-A65A-0ED6D611F453}" destId="{B04FE6EE-028A-4122-A254-32583FF39436}" srcOrd="0" destOrd="3" presId="urn:microsoft.com/office/officeart/2005/8/layout/chevron2"/>
    <dgm:cxn modelId="{6734C942-A7EF-4E5C-BF34-666039389F5E}" srcId="{4275EDF5-C642-4AE9-AB05-3A4D8EA85A92}" destId="{47A9F4EA-BD78-48C5-900C-34C6277E1FEE}" srcOrd="0" destOrd="0" parTransId="{6B64B426-FEA4-4875-8489-683CEB8288A4}" sibTransId="{29428A19-92B0-4E1D-A023-34C2F0C8AC04}"/>
    <dgm:cxn modelId="{6AE70443-00C5-4727-956B-526F687DAE2F}" type="presOf" srcId="{214ED401-54A1-4638-B9A7-CA43FFED56C9}" destId="{B0688D01-87C2-403C-A339-3121120D7406}" srcOrd="0" destOrd="1" presId="urn:microsoft.com/office/officeart/2005/8/layout/chevron2"/>
    <dgm:cxn modelId="{A80EBE45-6B76-411E-9E58-D6745F512E56}" srcId="{695895FF-CECE-4A12-8975-BA2513DF8E12}" destId="{214ED401-54A1-4638-B9A7-CA43FFED56C9}" srcOrd="1" destOrd="0" parTransId="{A84319D1-1950-402A-B3E6-8DD2F8F99D0C}" sibTransId="{FF7CA8A2-58BB-4F15-B4C0-9DB8A428C664}"/>
    <dgm:cxn modelId="{87F89E75-DDAB-4440-BB6C-A463402041D4}" srcId="{4275EDF5-C642-4AE9-AB05-3A4D8EA85A92}" destId="{695895FF-CECE-4A12-8975-BA2513DF8E12}" srcOrd="1" destOrd="0" parTransId="{208A3AD2-2979-4D1D-8770-812341E642BD}" sibTransId="{2A12918D-2F15-4F62-8F25-DA0398DC1EED}"/>
    <dgm:cxn modelId="{60599994-549A-4C3A-9E69-A44C3BC33312}" type="presOf" srcId="{E3AE0FDB-8AEB-40A7-A6E0-CD5660BBC196}" destId="{B04FE6EE-028A-4122-A254-32583FF39436}" srcOrd="0" destOrd="4" presId="urn:microsoft.com/office/officeart/2005/8/layout/chevron2"/>
    <dgm:cxn modelId="{A35B769A-475A-45AE-8998-F21897E90934}" type="presOf" srcId="{695895FF-CECE-4A12-8975-BA2513DF8E12}" destId="{518B4172-9456-4C97-AD9F-FEE906699CB9}" srcOrd="0" destOrd="0" presId="urn:microsoft.com/office/officeart/2005/8/layout/chevron2"/>
    <dgm:cxn modelId="{00171DB5-C973-46B3-B3B3-16DC837687AE}" type="presOf" srcId="{4275EDF5-C642-4AE9-AB05-3A4D8EA85A92}" destId="{A9C1561F-6EB9-43CA-9D13-80653A531CE8}" srcOrd="0" destOrd="0" presId="urn:microsoft.com/office/officeart/2005/8/layout/chevron2"/>
    <dgm:cxn modelId="{684E33BD-7171-404D-8369-9F2BE9CD81D8}" srcId="{47A9F4EA-BD78-48C5-900C-34C6277E1FEE}" destId="{B956D219-3663-476F-8CD7-5CA15A428400}" srcOrd="1" destOrd="0" parTransId="{C80E2820-4023-4676-858F-5578579CFC3A}" sibTransId="{CAE1DA7E-4F07-4AFE-983B-145B0CED56D6}"/>
    <dgm:cxn modelId="{1C7DF3BD-1151-48BD-AC6C-94FC15751995}" type="presOf" srcId="{B956D219-3663-476F-8CD7-5CA15A428400}" destId="{B04FE6EE-028A-4122-A254-32583FF39436}" srcOrd="0" destOrd="1" presId="urn:microsoft.com/office/officeart/2005/8/layout/chevron2"/>
    <dgm:cxn modelId="{AECFABCA-72C1-4354-8962-4AA6763042E5}" type="presOf" srcId="{972230F1-DC04-4BE9-B670-0DC26399806D}" destId="{B04FE6EE-028A-4122-A254-32583FF39436}" srcOrd="0" destOrd="2" presId="urn:microsoft.com/office/officeart/2005/8/layout/chevron2"/>
    <dgm:cxn modelId="{7C0418FA-6A0F-483B-A6F3-F18468AD3E3F}" srcId="{B956D219-3663-476F-8CD7-5CA15A428400}" destId="{972230F1-DC04-4BE9-B670-0DC26399806D}" srcOrd="0" destOrd="0" parTransId="{1B03904D-E5B1-40B7-90DD-2142BB6A40E2}" sibTransId="{C4016F90-9728-401D-9B32-3042B976B8E9}"/>
    <dgm:cxn modelId="{38C6B094-76D2-4B1A-B8CC-787AE2CCABD4}" type="presParOf" srcId="{A9C1561F-6EB9-43CA-9D13-80653A531CE8}" destId="{7C1568B1-A0C8-470F-B706-E4F89A2B98F2}" srcOrd="0" destOrd="0" presId="urn:microsoft.com/office/officeart/2005/8/layout/chevron2"/>
    <dgm:cxn modelId="{65DE05A0-5E3C-4D6F-8084-5E796C2C4C5C}" type="presParOf" srcId="{7C1568B1-A0C8-470F-B706-E4F89A2B98F2}" destId="{EA295230-D5EE-4D7E-8678-273878ECA7BE}" srcOrd="0" destOrd="0" presId="urn:microsoft.com/office/officeart/2005/8/layout/chevron2"/>
    <dgm:cxn modelId="{B38120C0-5160-496C-8022-D978A0F4D896}" type="presParOf" srcId="{7C1568B1-A0C8-470F-B706-E4F89A2B98F2}" destId="{B04FE6EE-028A-4122-A254-32583FF39436}" srcOrd="1" destOrd="0" presId="urn:microsoft.com/office/officeart/2005/8/layout/chevron2"/>
    <dgm:cxn modelId="{0CF1AE2B-A10A-4EBB-A6F2-3BE15A612DCD}" type="presParOf" srcId="{A9C1561F-6EB9-43CA-9D13-80653A531CE8}" destId="{D70AC426-2D0B-4E45-8EDE-627AD013CCCC}" srcOrd="1" destOrd="0" presId="urn:microsoft.com/office/officeart/2005/8/layout/chevron2"/>
    <dgm:cxn modelId="{E1DCA3B0-347B-4397-892C-9687DA25A66E}" type="presParOf" srcId="{A9C1561F-6EB9-43CA-9D13-80653A531CE8}" destId="{5B1405D3-AE35-4D02-A238-20A2A3346A9F}" srcOrd="2" destOrd="0" presId="urn:microsoft.com/office/officeart/2005/8/layout/chevron2"/>
    <dgm:cxn modelId="{106C3708-6BE2-444A-BCAC-0575FE2B1C4C}" type="presParOf" srcId="{5B1405D3-AE35-4D02-A238-20A2A3346A9F}" destId="{518B4172-9456-4C97-AD9F-FEE906699CB9}" srcOrd="0" destOrd="0" presId="urn:microsoft.com/office/officeart/2005/8/layout/chevron2"/>
    <dgm:cxn modelId="{8592EFCA-6966-4CFE-9C1A-191BC8065B04}" type="presParOf" srcId="{5B1405D3-AE35-4D02-A238-20A2A3346A9F}" destId="{B0688D01-87C2-403C-A339-3121120D740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75EDF5-C642-4AE9-AB05-3A4D8EA85A92}"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47A9F4EA-BD78-48C5-900C-34C6277E1FEE}">
      <dgm:prSet phldrT="[Text]" custT="1"/>
      <dgm:spPr/>
      <dgm:t>
        <a:bodyPr/>
        <a:lstStyle/>
        <a:p>
          <a:r>
            <a:rPr lang="en-US" sz="3200" b="1"/>
            <a:t>Transfer Station</a:t>
          </a:r>
        </a:p>
      </dgm:t>
    </dgm:pt>
    <dgm:pt modelId="{6B64B426-FEA4-4875-8489-683CEB8288A4}" type="parTrans" cxnId="{6734C942-A7EF-4E5C-BF34-666039389F5E}">
      <dgm:prSet/>
      <dgm:spPr/>
      <dgm:t>
        <a:bodyPr/>
        <a:lstStyle/>
        <a:p>
          <a:endParaRPr lang="en-US"/>
        </a:p>
      </dgm:t>
    </dgm:pt>
    <dgm:pt modelId="{29428A19-92B0-4E1D-A023-34C2F0C8AC04}" type="sibTrans" cxnId="{6734C942-A7EF-4E5C-BF34-666039389F5E}">
      <dgm:prSet/>
      <dgm:spPr/>
      <dgm:t>
        <a:bodyPr/>
        <a:lstStyle/>
        <a:p>
          <a:endParaRPr lang="en-US"/>
        </a:p>
      </dgm:t>
    </dgm:pt>
    <dgm:pt modelId="{695895FF-CECE-4A12-8975-BA2513DF8E12}">
      <dgm:prSet phldrT="[Text]" custT="1"/>
      <dgm:spPr/>
      <dgm:t>
        <a:bodyPr/>
        <a:lstStyle/>
        <a:p>
          <a:r>
            <a:rPr lang="en-US" sz="3200" b="1"/>
            <a:t>Increased Recycling Capabilities and Associated Costs </a:t>
          </a:r>
        </a:p>
      </dgm:t>
    </dgm:pt>
    <dgm:pt modelId="{208A3AD2-2979-4D1D-8770-812341E642BD}" type="parTrans" cxnId="{87F89E75-DDAB-4440-BB6C-A463402041D4}">
      <dgm:prSet/>
      <dgm:spPr/>
      <dgm:t>
        <a:bodyPr/>
        <a:lstStyle/>
        <a:p>
          <a:endParaRPr lang="en-US"/>
        </a:p>
      </dgm:t>
    </dgm:pt>
    <dgm:pt modelId="{2A12918D-2F15-4F62-8F25-DA0398DC1EED}" type="sibTrans" cxnId="{87F89E75-DDAB-4440-BB6C-A463402041D4}">
      <dgm:prSet/>
      <dgm:spPr/>
      <dgm:t>
        <a:bodyPr/>
        <a:lstStyle/>
        <a:p>
          <a:endParaRPr lang="en-US"/>
        </a:p>
      </dgm:t>
    </dgm:pt>
    <dgm:pt modelId="{4C3CF580-C1C4-472A-A477-57F67648BCD0}">
      <dgm:prSet phldrT="[Text]" custT="1"/>
      <dgm:spPr/>
      <dgm:t>
        <a:bodyPr/>
        <a:lstStyle/>
        <a:p>
          <a:r>
            <a:rPr lang="en-US" sz="1800"/>
            <a:t>County needs to determine its future solid waste management needs so it can proceed with the construction of a transfer station if that is its preferred path forward. </a:t>
          </a:r>
        </a:p>
      </dgm:t>
    </dgm:pt>
    <dgm:pt modelId="{26C2AAB3-8E59-4436-A34A-AE671F9376CC}" type="parTrans" cxnId="{4332FB22-F2ED-42D5-8C3B-E760BABE88F6}">
      <dgm:prSet/>
      <dgm:spPr/>
      <dgm:t>
        <a:bodyPr/>
        <a:lstStyle/>
        <a:p>
          <a:endParaRPr lang="en-US"/>
        </a:p>
      </dgm:t>
    </dgm:pt>
    <dgm:pt modelId="{998D3FE5-E6F2-4CAE-8C24-29E3211B6210}" type="sibTrans" cxnId="{4332FB22-F2ED-42D5-8C3B-E760BABE88F6}">
      <dgm:prSet/>
      <dgm:spPr/>
      <dgm:t>
        <a:bodyPr/>
        <a:lstStyle/>
        <a:p>
          <a:endParaRPr lang="en-US"/>
        </a:p>
      </dgm:t>
    </dgm:pt>
    <dgm:pt modelId="{F1EFBCAE-8CBD-47BC-9907-1573A2D1DD84}">
      <dgm:prSet phldrT="[Text]" custT="1"/>
      <dgm:spPr/>
      <dgm:t>
        <a:bodyPr/>
        <a:lstStyle/>
        <a:p>
          <a:r>
            <a:rPr lang="en-US" sz="1800"/>
            <a:t>Worthwhile considering regional approach to a recovery facility</a:t>
          </a:r>
        </a:p>
      </dgm:t>
    </dgm:pt>
    <dgm:pt modelId="{743C7D57-96BF-497E-B8A4-F3D83E8D6ED5}" type="parTrans" cxnId="{D238532E-9D10-44F3-9187-3636D1DF3023}">
      <dgm:prSet/>
      <dgm:spPr/>
      <dgm:t>
        <a:bodyPr/>
        <a:lstStyle/>
        <a:p>
          <a:endParaRPr lang="en-US"/>
        </a:p>
      </dgm:t>
    </dgm:pt>
    <dgm:pt modelId="{8ED81023-F40E-4473-B52F-53B8FAA2544B}" type="sibTrans" cxnId="{D238532E-9D10-44F3-9187-3636D1DF3023}">
      <dgm:prSet/>
      <dgm:spPr/>
      <dgm:t>
        <a:bodyPr/>
        <a:lstStyle/>
        <a:p>
          <a:endParaRPr lang="en-US"/>
        </a:p>
      </dgm:t>
    </dgm:pt>
    <dgm:pt modelId="{97BB75F7-DBE6-4FA8-B6F8-620FE3CDC354}">
      <dgm:prSet phldrT="[Text]" custT="1"/>
      <dgm:spPr/>
      <dgm:t>
        <a:bodyPr/>
        <a:lstStyle/>
        <a:p>
          <a:r>
            <a:rPr lang="en-US" sz="1800"/>
            <a:t>Critical decision point about Transfer Station:</a:t>
          </a:r>
        </a:p>
      </dgm:t>
    </dgm:pt>
    <dgm:pt modelId="{38525F7E-D539-4097-9DB0-8B3CC6A0C1E9}" type="parTrans" cxnId="{E879CE15-73EA-4440-B4C3-25BE15F0DA27}">
      <dgm:prSet/>
      <dgm:spPr/>
      <dgm:t>
        <a:bodyPr/>
        <a:lstStyle/>
        <a:p>
          <a:endParaRPr lang="en-US"/>
        </a:p>
      </dgm:t>
    </dgm:pt>
    <dgm:pt modelId="{8448BC78-5EB8-4B6E-8997-626125BFA1B8}" type="sibTrans" cxnId="{E879CE15-73EA-4440-B4C3-25BE15F0DA27}">
      <dgm:prSet/>
      <dgm:spPr/>
      <dgm:t>
        <a:bodyPr/>
        <a:lstStyle/>
        <a:p>
          <a:endParaRPr lang="en-US"/>
        </a:p>
      </dgm:t>
    </dgm:pt>
    <dgm:pt modelId="{41166E7B-E1F8-4F5A-A440-BB3B8A8D3CA8}">
      <dgm:prSet phldrT="[Text]" custT="1"/>
      <dgm:spPr/>
      <dgm:t>
        <a:bodyPr/>
        <a:lstStyle/>
        <a:p>
          <a:r>
            <a:rPr lang="en-US" sz="1800"/>
            <a:t>Accepting waste originating outside of the County</a:t>
          </a:r>
        </a:p>
      </dgm:t>
    </dgm:pt>
    <dgm:pt modelId="{2739E485-9015-4B8C-B7EE-A4773DB39D18}" type="parTrans" cxnId="{78FBD295-A709-44A0-8813-15F46126C149}">
      <dgm:prSet/>
      <dgm:spPr/>
      <dgm:t>
        <a:bodyPr/>
        <a:lstStyle/>
        <a:p>
          <a:endParaRPr lang="en-US"/>
        </a:p>
      </dgm:t>
    </dgm:pt>
    <dgm:pt modelId="{9EA19F8B-B48C-4A6D-ACA7-5B4BA3936866}" type="sibTrans" cxnId="{78FBD295-A709-44A0-8813-15F46126C149}">
      <dgm:prSet/>
      <dgm:spPr/>
      <dgm:t>
        <a:bodyPr/>
        <a:lstStyle/>
        <a:p>
          <a:endParaRPr lang="en-US"/>
        </a:p>
      </dgm:t>
    </dgm:pt>
    <dgm:pt modelId="{49D8EDA5-266C-4D0C-B79D-6AAE50F74EC2}">
      <dgm:prSet phldrT="[Text]" custT="1"/>
      <dgm:spPr/>
      <dgm:t>
        <a:bodyPr/>
        <a:lstStyle/>
        <a:p>
          <a:r>
            <a:rPr lang="en-US" sz="1800"/>
            <a:t>Accepting only in-county waste</a:t>
          </a:r>
        </a:p>
      </dgm:t>
    </dgm:pt>
    <dgm:pt modelId="{D82ED7BF-F088-46B8-955F-F51AC000C08B}" type="parTrans" cxnId="{EF72039B-C101-427C-9A8F-5082CAB3C386}">
      <dgm:prSet/>
      <dgm:spPr/>
      <dgm:t>
        <a:bodyPr/>
        <a:lstStyle/>
        <a:p>
          <a:endParaRPr lang="en-US"/>
        </a:p>
      </dgm:t>
    </dgm:pt>
    <dgm:pt modelId="{6B590914-CEA2-4CFD-99A2-A4405815D87E}" type="sibTrans" cxnId="{EF72039B-C101-427C-9A8F-5082CAB3C386}">
      <dgm:prSet/>
      <dgm:spPr/>
      <dgm:t>
        <a:bodyPr/>
        <a:lstStyle/>
        <a:p>
          <a:endParaRPr lang="en-US"/>
        </a:p>
      </dgm:t>
    </dgm:pt>
    <dgm:pt modelId="{8A079F81-B627-4853-896F-79D285C4EE74}">
      <dgm:prSet phldrT="[Text]"/>
      <dgm:spPr/>
      <dgm:t>
        <a:bodyPr/>
        <a:lstStyle/>
        <a:p>
          <a:endParaRPr lang="en-US" sz="3400"/>
        </a:p>
      </dgm:t>
    </dgm:pt>
    <dgm:pt modelId="{B710CDFB-C527-4CDF-9022-F55562D2A668}" type="parTrans" cxnId="{973731BB-50E3-4529-81A2-A45E8CE2AB6F}">
      <dgm:prSet/>
      <dgm:spPr/>
      <dgm:t>
        <a:bodyPr/>
        <a:lstStyle/>
        <a:p>
          <a:endParaRPr lang="en-US"/>
        </a:p>
      </dgm:t>
    </dgm:pt>
    <dgm:pt modelId="{7E6C5DFE-553D-4B1A-BB30-B5BA0A6C7951}" type="sibTrans" cxnId="{973731BB-50E3-4529-81A2-A45E8CE2AB6F}">
      <dgm:prSet/>
      <dgm:spPr/>
      <dgm:t>
        <a:bodyPr/>
        <a:lstStyle/>
        <a:p>
          <a:endParaRPr lang="en-US"/>
        </a:p>
      </dgm:t>
    </dgm:pt>
    <dgm:pt modelId="{5CAEF274-A87E-449A-95AB-E885D998D17B}">
      <dgm:prSet phldrT="[Text]" custT="1"/>
      <dgm:spPr/>
      <dgm:t>
        <a:bodyPr/>
        <a:lstStyle/>
        <a:p>
          <a:endParaRPr lang="en-US" sz="1800"/>
        </a:p>
      </dgm:t>
    </dgm:pt>
    <dgm:pt modelId="{BB62C97F-C20E-4000-B7F4-2508F32D8D7A}" type="parTrans" cxnId="{107FFF45-FCE5-4CA4-A349-60EDF6D543F4}">
      <dgm:prSet/>
      <dgm:spPr/>
      <dgm:t>
        <a:bodyPr/>
        <a:lstStyle/>
        <a:p>
          <a:endParaRPr lang="en-US"/>
        </a:p>
      </dgm:t>
    </dgm:pt>
    <dgm:pt modelId="{08097E4E-8209-49C0-9A2F-805F6D5F0FA8}" type="sibTrans" cxnId="{107FFF45-FCE5-4CA4-A349-60EDF6D543F4}">
      <dgm:prSet/>
      <dgm:spPr/>
      <dgm:t>
        <a:bodyPr/>
        <a:lstStyle/>
        <a:p>
          <a:endParaRPr lang="en-US"/>
        </a:p>
      </dgm:t>
    </dgm:pt>
    <dgm:pt modelId="{C3182EA8-870A-41F5-AABC-506987E6339C}" type="pres">
      <dgm:prSet presAssocID="{4275EDF5-C642-4AE9-AB05-3A4D8EA85A92}" presName="linear" presStyleCnt="0">
        <dgm:presLayoutVars>
          <dgm:animLvl val="lvl"/>
          <dgm:resizeHandles val="exact"/>
        </dgm:presLayoutVars>
      </dgm:prSet>
      <dgm:spPr/>
    </dgm:pt>
    <dgm:pt modelId="{B344ECFE-0644-4766-889B-41BD81751BA8}" type="pres">
      <dgm:prSet presAssocID="{47A9F4EA-BD78-48C5-900C-34C6277E1FEE}" presName="parentText" presStyleLbl="node1" presStyleIdx="0" presStyleCnt="2">
        <dgm:presLayoutVars>
          <dgm:chMax val="0"/>
          <dgm:bulletEnabled val="1"/>
        </dgm:presLayoutVars>
      </dgm:prSet>
      <dgm:spPr/>
    </dgm:pt>
    <dgm:pt modelId="{DAD4F747-5CC0-4F36-8C4C-E4D48018BB81}" type="pres">
      <dgm:prSet presAssocID="{47A9F4EA-BD78-48C5-900C-34C6277E1FEE}" presName="childText" presStyleLbl="revTx" presStyleIdx="0" presStyleCnt="2">
        <dgm:presLayoutVars>
          <dgm:bulletEnabled val="1"/>
        </dgm:presLayoutVars>
      </dgm:prSet>
      <dgm:spPr/>
    </dgm:pt>
    <dgm:pt modelId="{A9CB1BC5-9068-4C26-8383-8B0674C3F524}" type="pres">
      <dgm:prSet presAssocID="{695895FF-CECE-4A12-8975-BA2513DF8E12}" presName="parentText" presStyleLbl="node1" presStyleIdx="1" presStyleCnt="2">
        <dgm:presLayoutVars>
          <dgm:chMax val="0"/>
          <dgm:bulletEnabled val="1"/>
        </dgm:presLayoutVars>
      </dgm:prSet>
      <dgm:spPr/>
    </dgm:pt>
    <dgm:pt modelId="{40DE7010-690D-4723-8168-E34F2EB0F8AE}" type="pres">
      <dgm:prSet presAssocID="{695895FF-CECE-4A12-8975-BA2513DF8E12}" presName="childText" presStyleLbl="revTx" presStyleIdx="1" presStyleCnt="2">
        <dgm:presLayoutVars>
          <dgm:bulletEnabled val="1"/>
        </dgm:presLayoutVars>
      </dgm:prSet>
      <dgm:spPr/>
    </dgm:pt>
  </dgm:ptLst>
  <dgm:cxnLst>
    <dgm:cxn modelId="{E879CE15-73EA-4440-B4C3-25BE15F0DA27}" srcId="{47A9F4EA-BD78-48C5-900C-34C6277E1FEE}" destId="{97BB75F7-DBE6-4FA8-B6F8-620FE3CDC354}" srcOrd="1" destOrd="0" parTransId="{38525F7E-D539-4097-9DB0-8B3CC6A0C1E9}" sibTransId="{8448BC78-5EB8-4B6E-8997-626125BFA1B8}"/>
    <dgm:cxn modelId="{4332FB22-F2ED-42D5-8C3B-E760BABE88F6}" srcId="{47A9F4EA-BD78-48C5-900C-34C6277E1FEE}" destId="{4C3CF580-C1C4-472A-A477-57F67648BCD0}" srcOrd="0" destOrd="0" parTransId="{26C2AAB3-8E59-4436-A34A-AE671F9376CC}" sibTransId="{998D3FE5-E6F2-4CAE-8C24-29E3211B6210}"/>
    <dgm:cxn modelId="{D238532E-9D10-44F3-9187-3636D1DF3023}" srcId="{695895FF-CECE-4A12-8975-BA2513DF8E12}" destId="{F1EFBCAE-8CBD-47BC-9907-1573A2D1DD84}" srcOrd="0" destOrd="0" parTransId="{743C7D57-96BF-497E-B8A4-F3D83E8D6ED5}" sibTransId="{8ED81023-F40E-4473-B52F-53B8FAA2544B}"/>
    <dgm:cxn modelId="{BB6EC05C-71CF-494E-8A94-B433C65A3EE1}" type="presOf" srcId="{8A079F81-B627-4853-896F-79D285C4EE74}" destId="{40DE7010-690D-4723-8168-E34F2EB0F8AE}" srcOrd="0" destOrd="1" presId="urn:microsoft.com/office/officeart/2005/8/layout/vList2"/>
    <dgm:cxn modelId="{9AF87460-2541-49DE-8180-1CC7851251C1}" type="presOf" srcId="{41166E7B-E1F8-4F5A-A440-BB3B8A8D3CA8}" destId="{DAD4F747-5CC0-4F36-8C4C-E4D48018BB81}" srcOrd="0" destOrd="2" presId="urn:microsoft.com/office/officeart/2005/8/layout/vList2"/>
    <dgm:cxn modelId="{6734C942-A7EF-4E5C-BF34-666039389F5E}" srcId="{4275EDF5-C642-4AE9-AB05-3A4D8EA85A92}" destId="{47A9F4EA-BD78-48C5-900C-34C6277E1FEE}" srcOrd="0" destOrd="0" parTransId="{6B64B426-FEA4-4875-8489-683CEB8288A4}" sibTransId="{29428A19-92B0-4E1D-A023-34C2F0C8AC04}"/>
    <dgm:cxn modelId="{107FFF45-FCE5-4CA4-A349-60EDF6D543F4}" srcId="{97BB75F7-DBE6-4FA8-B6F8-620FE3CDC354}" destId="{5CAEF274-A87E-449A-95AB-E885D998D17B}" srcOrd="2" destOrd="0" parTransId="{BB62C97F-C20E-4000-B7F4-2508F32D8D7A}" sibTransId="{08097E4E-8209-49C0-9A2F-805F6D5F0FA8}"/>
    <dgm:cxn modelId="{87F89E75-DDAB-4440-BB6C-A463402041D4}" srcId="{4275EDF5-C642-4AE9-AB05-3A4D8EA85A92}" destId="{695895FF-CECE-4A12-8975-BA2513DF8E12}" srcOrd="1" destOrd="0" parTransId="{208A3AD2-2979-4D1D-8770-812341E642BD}" sibTransId="{2A12918D-2F15-4F62-8F25-DA0398DC1EED}"/>
    <dgm:cxn modelId="{58772377-A721-4871-8D97-E287AC3DA2B0}" type="presOf" srcId="{695895FF-CECE-4A12-8975-BA2513DF8E12}" destId="{A9CB1BC5-9068-4C26-8383-8B0674C3F524}" srcOrd="0" destOrd="0" presId="urn:microsoft.com/office/officeart/2005/8/layout/vList2"/>
    <dgm:cxn modelId="{68CC2584-AF3B-46D2-AA4C-79D8ABF10C6A}" type="presOf" srcId="{4275EDF5-C642-4AE9-AB05-3A4D8EA85A92}" destId="{C3182EA8-870A-41F5-AABC-506987E6339C}" srcOrd="0" destOrd="0" presId="urn:microsoft.com/office/officeart/2005/8/layout/vList2"/>
    <dgm:cxn modelId="{A6669D94-8BD5-4415-9D96-8FAF83099E2D}" type="presOf" srcId="{F1EFBCAE-8CBD-47BC-9907-1573A2D1DD84}" destId="{40DE7010-690D-4723-8168-E34F2EB0F8AE}" srcOrd="0" destOrd="0" presId="urn:microsoft.com/office/officeart/2005/8/layout/vList2"/>
    <dgm:cxn modelId="{78FBD295-A709-44A0-8813-15F46126C149}" srcId="{97BB75F7-DBE6-4FA8-B6F8-620FE3CDC354}" destId="{41166E7B-E1F8-4F5A-A440-BB3B8A8D3CA8}" srcOrd="0" destOrd="0" parTransId="{2739E485-9015-4B8C-B7EE-A4773DB39D18}" sibTransId="{9EA19F8B-B48C-4A6D-ACA7-5B4BA3936866}"/>
    <dgm:cxn modelId="{EF72039B-C101-427C-9A8F-5082CAB3C386}" srcId="{97BB75F7-DBE6-4FA8-B6F8-620FE3CDC354}" destId="{49D8EDA5-266C-4D0C-B79D-6AAE50F74EC2}" srcOrd="1" destOrd="0" parTransId="{D82ED7BF-F088-46B8-955F-F51AC000C08B}" sibTransId="{6B590914-CEA2-4CFD-99A2-A4405815D87E}"/>
    <dgm:cxn modelId="{973731BB-50E3-4529-81A2-A45E8CE2AB6F}" srcId="{695895FF-CECE-4A12-8975-BA2513DF8E12}" destId="{8A079F81-B627-4853-896F-79D285C4EE74}" srcOrd="1" destOrd="0" parTransId="{B710CDFB-C527-4CDF-9022-F55562D2A668}" sibTransId="{7E6C5DFE-553D-4B1A-BB30-B5BA0A6C7951}"/>
    <dgm:cxn modelId="{412CAADA-C216-4069-AE2A-DC713C41FAF9}" type="presOf" srcId="{4C3CF580-C1C4-472A-A477-57F67648BCD0}" destId="{DAD4F747-5CC0-4F36-8C4C-E4D48018BB81}" srcOrd="0" destOrd="0" presId="urn:microsoft.com/office/officeart/2005/8/layout/vList2"/>
    <dgm:cxn modelId="{E92CB5E8-E3ED-4080-9CBD-BF667602B054}" type="presOf" srcId="{47A9F4EA-BD78-48C5-900C-34C6277E1FEE}" destId="{B344ECFE-0644-4766-889B-41BD81751BA8}" srcOrd="0" destOrd="0" presId="urn:microsoft.com/office/officeart/2005/8/layout/vList2"/>
    <dgm:cxn modelId="{C886B1F0-B05D-4722-9A07-3237F90DF816}" type="presOf" srcId="{49D8EDA5-266C-4D0C-B79D-6AAE50F74EC2}" destId="{DAD4F747-5CC0-4F36-8C4C-E4D48018BB81}" srcOrd="0" destOrd="3" presId="urn:microsoft.com/office/officeart/2005/8/layout/vList2"/>
    <dgm:cxn modelId="{22F65EF1-5990-4A15-B2EF-F63E53F1DEF1}" type="presOf" srcId="{97BB75F7-DBE6-4FA8-B6F8-620FE3CDC354}" destId="{DAD4F747-5CC0-4F36-8C4C-E4D48018BB81}" srcOrd="0" destOrd="1" presId="urn:microsoft.com/office/officeart/2005/8/layout/vList2"/>
    <dgm:cxn modelId="{E3F68AF6-127C-49D8-8130-30C0F23AAF1E}" type="presOf" srcId="{5CAEF274-A87E-449A-95AB-E885D998D17B}" destId="{DAD4F747-5CC0-4F36-8C4C-E4D48018BB81}" srcOrd="0" destOrd="4" presId="urn:microsoft.com/office/officeart/2005/8/layout/vList2"/>
    <dgm:cxn modelId="{C07BED4E-7629-4BE6-A258-83E67DD221FC}" type="presParOf" srcId="{C3182EA8-870A-41F5-AABC-506987E6339C}" destId="{B344ECFE-0644-4766-889B-41BD81751BA8}" srcOrd="0" destOrd="0" presId="urn:microsoft.com/office/officeart/2005/8/layout/vList2"/>
    <dgm:cxn modelId="{A5D0499A-C1E1-4BB2-BA3F-F33E2F5B3194}" type="presParOf" srcId="{C3182EA8-870A-41F5-AABC-506987E6339C}" destId="{DAD4F747-5CC0-4F36-8C4C-E4D48018BB81}" srcOrd="1" destOrd="0" presId="urn:microsoft.com/office/officeart/2005/8/layout/vList2"/>
    <dgm:cxn modelId="{D39EA563-3EF8-41D4-BFD3-98250158A6B7}" type="presParOf" srcId="{C3182EA8-870A-41F5-AABC-506987E6339C}" destId="{A9CB1BC5-9068-4C26-8383-8B0674C3F524}" srcOrd="2" destOrd="0" presId="urn:microsoft.com/office/officeart/2005/8/layout/vList2"/>
    <dgm:cxn modelId="{26CD5D71-4207-477C-B2AF-CA163EECC275}" type="presParOf" srcId="{C3182EA8-870A-41F5-AABC-506987E6339C}" destId="{40DE7010-690D-4723-8168-E34F2EB0F8A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8E84B-2BDC-4FDA-90D5-3DCF3D9AEAE3}">
      <dsp:nvSpPr>
        <dsp:cNvPr id="0" name=""/>
        <dsp:cNvSpPr/>
      </dsp:nvSpPr>
      <dsp:spPr>
        <a:xfrm>
          <a:off x="1492641" y="1888913"/>
          <a:ext cx="2894479" cy="2894622"/>
        </a:xfrm>
        <a:prstGeom prst="ellipse">
          <a:avLst/>
        </a:prstGeom>
        <a:solidFill>
          <a:srgbClr val="1844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a:t>Goals</a:t>
          </a:r>
        </a:p>
      </dsp:txBody>
      <dsp:txXfrm>
        <a:off x="1916528" y="2312821"/>
        <a:ext cx="2046705" cy="2046806"/>
      </dsp:txXfrm>
    </dsp:sp>
    <dsp:sp modelId="{42CADBB7-D76C-4D30-82C6-3F402C079703}">
      <dsp:nvSpPr>
        <dsp:cNvPr id="0" name=""/>
        <dsp:cNvSpPr/>
      </dsp:nvSpPr>
      <dsp:spPr>
        <a:xfrm>
          <a:off x="0" y="279506"/>
          <a:ext cx="5834792" cy="6082417"/>
        </a:xfrm>
        <a:prstGeom prst="blockArc">
          <a:avLst>
            <a:gd name="adj1" fmla="val 17527788"/>
            <a:gd name="adj2" fmla="val 4119114"/>
            <a:gd name="adj3" fmla="val 5750"/>
          </a:avLst>
        </a:prstGeom>
        <a:solidFill>
          <a:schemeClr val="accent4">
            <a:shade val="50000"/>
            <a:hueOff val="509732"/>
            <a:satOff val="-57225"/>
            <a:lumOff val="566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9E1F94-41E2-42F0-8FC2-0ABCD01C76AE}">
      <dsp:nvSpPr>
        <dsp:cNvPr id="0" name=""/>
        <dsp:cNvSpPr/>
      </dsp:nvSpPr>
      <dsp:spPr>
        <a:xfrm>
          <a:off x="4296316" y="792254"/>
          <a:ext cx="1550582" cy="15510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13E678-BFA1-43D5-A062-5600F8FE85DA}">
      <dsp:nvSpPr>
        <dsp:cNvPr id="0" name=""/>
        <dsp:cNvSpPr/>
      </dsp:nvSpPr>
      <dsp:spPr>
        <a:xfrm>
          <a:off x="5964512" y="817192"/>
          <a:ext cx="2075515" cy="150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a:t>Fully operational waste transfer station by 2029</a:t>
          </a:r>
        </a:p>
      </dsp:txBody>
      <dsp:txXfrm>
        <a:off x="5964512" y="817192"/>
        <a:ext cx="2075515" cy="1501140"/>
      </dsp:txXfrm>
    </dsp:sp>
    <dsp:sp modelId="{C38C3843-6177-4531-AA6C-0E76CF16A62E}">
      <dsp:nvSpPr>
        <dsp:cNvPr id="0" name=""/>
        <dsp:cNvSpPr/>
      </dsp:nvSpPr>
      <dsp:spPr>
        <a:xfrm>
          <a:off x="4895622" y="2556763"/>
          <a:ext cx="1550582" cy="15510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E4316F-26CB-4590-A9C7-DE6D27B98D9C}">
      <dsp:nvSpPr>
        <dsp:cNvPr id="0" name=""/>
        <dsp:cNvSpPr/>
      </dsp:nvSpPr>
      <dsp:spPr>
        <a:xfrm>
          <a:off x="6572465" y="2578660"/>
          <a:ext cx="2075515" cy="150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a:t>Seamless transition: landfill to </a:t>
          </a:r>
          <a:br>
            <a:rPr lang="en-US" sz="2000" b="1" kern="1200"/>
          </a:br>
          <a:r>
            <a:rPr lang="en-US" sz="2000" b="1" kern="1200"/>
            <a:t>transfer station</a:t>
          </a:r>
        </a:p>
      </dsp:txBody>
      <dsp:txXfrm>
        <a:off x="6572465" y="2578660"/>
        <a:ext cx="2075515" cy="1501140"/>
      </dsp:txXfrm>
    </dsp:sp>
    <dsp:sp modelId="{B8B4E49E-AD85-4024-848F-7C7822AE5E1D}">
      <dsp:nvSpPr>
        <dsp:cNvPr id="0" name=""/>
        <dsp:cNvSpPr/>
      </dsp:nvSpPr>
      <dsp:spPr>
        <a:xfrm>
          <a:off x="4296316" y="4346210"/>
          <a:ext cx="1550582" cy="15510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D48FE5-6730-43C4-A1BA-22225D9C65F2}">
      <dsp:nvSpPr>
        <dsp:cNvPr id="0" name=""/>
        <dsp:cNvSpPr/>
      </dsp:nvSpPr>
      <dsp:spPr>
        <a:xfrm>
          <a:off x="5921227" y="4377839"/>
          <a:ext cx="2670461" cy="1501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en-US" sz="2000" b="1" kern="1200"/>
            <a:t>Regulatory &amp; environmental standards compliance</a:t>
          </a:r>
        </a:p>
      </dsp:txBody>
      <dsp:txXfrm>
        <a:off x="5921227" y="4377839"/>
        <a:ext cx="2670461" cy="15011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88DA4-3A9E-4DA6-91B3-BE2EF0AF81EE}">
      <dsp:nvSpPr>
        <dsp:cNvPr id="0" name=""/>
        <dsp:cNvSpPr/>
      </dsp:nvSpPr>
      <dsp:spPr>
        <a:xfrm>
          <a:off x="4037" y="114680"/>
          <a:ext cx="2427838" cy="9711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Material Recovery Facility</a:t>
          </a:r>
        </a:p>
      </dsp:txBody>
      <dsp:txXfrm>
        <a:off x="4037" y="114680"/>
        <a:ext cx="2427838" cy="971135"/>
      </dsp:txXfrm>
    </dsp:sp>
    <dsp:sp modelId="{543AA58D-B3BA-4735-B80B-EF5B897798E7}">
      <dsp:nvSpPr>
        <dsp:cNvPr id="0" name=""/>
        <dsp:cNvSpPr/>
      </dsp:nvSpPr>
      <dsp:spPr>
        <a:xfrm>
          <a:off x="4037" y="1085816"/>
          <a:ext cx="2427838"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a:t>Option 1: </a:t>
          </a:r>
          <a:br>
            <a:rPr lang="en-US" sz="1800" kern="1200"/>
          </a:br>
          <a:r>
            <a:rPr lang="en-US" sz="1800" kern="1200"/>
            <a:t>Manual Sorting with Baler</a:t>
          </a:r>
          <a:br>
            <a:rPr lang="en-US" sz="1800" kern="1200"/>
          </a:br>
          <a:r>
            <a:rPr lang="en-US" sz="1800" kern="1200"/>
            <a:t>(2 TPH)</a:t>
          </a:r>
          <a:br>
            <a:rPr lang="en-US" sz="1800" kern="1200"/>
          </a:br>
          <a:endParaRPr lang="en-US" sz="1800" kern="1200"/>
        </a:p>
        <a:p>
          <a:pPr marL="171450" lvl="1" indent="-171450" algn="l" defTabSz="800100">
            <a:lnSpc>
              <a:spcPct val="90000"/>
            </a:lnSpc>
            <a:spcBef>
              <a:spcPct val="0"/>
            </a:spcBef>
            <a:spcAft>
              <a:spcPct val="15000"/>
            </a:spcAft>
            <a:buChar char="•"/>
          </a:pPr>
          <a:r>
            <a:rPr lang="en-US" sz="1800" u="sng" kern="1200"/>
            <a:t>Option 2:</a:t>
          </a:r>
          <a:br>
            <a:rPr lang="en-US" sz="1800" kern="1200"/>
          </a:br>
          <a:r>
            <a:rPr lang="en-US" sz="1800" kern="1200"/>
            <a:t>Process Commercial and out of county Single Stream </a:t>
          </a:r>
          <a:br>
            <a:rPr lang="en-US" sz="1800" kern="1200"/>
          </a:br>
          <a:r>
            <a:rPr lang="en-US" sz="1800" kern="1200"/>
            <a:t>(4-5 TPH)</a:t>
          </a:r>
        </a:p>
      </dsp:txBody>
      <dsp:txXfrm>
        <a:off x="4037" y="1085816"/>
        <a:ext cx="2427838" cy="2854800"/>
      </dsp:txXfrm>
    </dsp:sp>
    <dsp:sp modelId="{10DB8088-21AD-4C9D-AE0E-CA1468E17C96}">
      <dsp:nvSpPr>
        <dsp:cNvPr id="0" name=""/>
        <dsp:cNvSpPr/>
      </dsp:nvSpPr>
      <dsp:spPr>
        <a:xfrm>
          <a:off x="2771773" y="114680"/>
          <a:ext cx="2427838" cy="9711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Food and Organic Waste Recycling </a:t>
          </a:r>
        </a:p>
      </dsp:txBody>
      <dsp:txXfrm>
        <a:off x="2771773" y="114680"/>
        <a:ext cx="2427838" cy="971135"/>
      </dsp:txXfrm>
    </dsp:sp>
    <dsp:sp modelId="{E26F729F-BD24-42F0-B091-A500A52E040F}">
      <dsp:nvSpPr>
        <dsp:cNvPr id="0" name=""/>
        <dsp:cNvSpPr/>
      </dsp:nvSpPr>
      <dsp:spPr>
        <a:xfrm>
          <a:off x="2771773" y="1085816"/>
          <a:ext cx="2427838"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a:t>Straightforward solution:</a:t>
          </a:r>
          <a:r>
            <a:rPr lang="en-US" sz="1800" kern="1200"/>
            <a:t> </a:t>
          </a:r>
          <a:br>
            <a:rPr lang="en-US" sz="1800" kern="1200"/>
          </a:br>
          <a:r>
            <a:rPr lang="en-US" sz="1800" kern="1200"/>
            <a:t>Relationship with Royal Oak Farms in Bedford County </a:t>
          </a:r>
        </a:p>
      </dsp:txBody>
      <dsp:txXfrm>
        <a:off x="2771773" y="1085816"/>
        <a:ext cx="2427838" cy="2854800"/>
      </dsp:txXfrm>
    </dsp:sp>
    <dsp:sp modelId="{86B81D51-9B1B-429A-8943-3FE93559B741}">
      <dsp:nvSpPr>
        <dsp:cNvPr id="0" name=""/>
        <dsp:cNvSpPr/>
      </dsp:nvSpPr>
      <dsp:spPr>
        <a:xfrm>
          <a:off x="5539508" y="114680"/>
          <a:ext cx="2427838" cy="9711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Glass</a:t>
          </a:r>
        </a:p>
      </dsp:txBody>
      <dsp:txXfrm>
        <a:off x="5539508" y="114680"/>
        <a:ext cx="2427838" cy="971135"/>
      </dsp:txXfrm>
    </dsp:sp>
    <dsp:sp modelId="{611AEEFE-79AF-4704-ADEF-B0D6028059D9}">
      <dsp:nvSpPr>
        <dsp:cNvPr id="0" name=""/>
        <dsp:cNvSpPr/>
      </dsp:nvSpPr>
      <dsp:spPr>
        <a:xfrm>
          <a:off x="5539508" y="1085816"/>
          <a:ext cx="2427838"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Green boxes with glass drop-off:</a:t>
          </a:r>
        </a:p>
        <a:p>
          <a:pPr marL="342900" lvl="2" indent="-171450" algn="l" defTabSz="800100">
            <a:lnSpc>
              <a:spcPct val="90000"/>
            </a:lnSpc>
            <a:spcBef>
              <a:spcPct val="0"/>
            </a:spcBef>
            <a:spcAft>
              <a:spcPct val="15000"/>
            </a:spcAft>
            <a:buChar char="•"/>
          </a:pPr>
          <a:r>
            <a:rPr lang="en-US" sz="1800" kern="1200"/>
            <a:t>Higher-value recycling stream</a:t>
          </a:r>
        </a:p>
        <a:p>
          <a:pPr marL="342900" lvl="2" indent="-171450" algn="l" defTabSz="800100">
            <a:lnSpc>
              <a:spcPct val="90000"/>
            </a:lnSpc>
            <a:spcBef>
              <a:spcPct val="0"/>
            </a:spcBef>
            <a:spcAft>
              <a:spcPct val="15000"/>
            </a:spcAft>
            <a:buChar char="•"/>
          </a:pPr>
          <a:r>
            <a:rPr lang="en-US" sz="1800" kern="1200"/>
            <a:t>Increased waste diversion</a:t>
          </a:r>
        </a:p>
      </dsp:txBody>
      <dsp:txXfrm>
        <a:off x="5539508" y="1085816"/>
        <a:ext cx="2427838" cy="2854800"/>
      </dsp:txXfrm>
    </dsp:sp>
    <dsp:sp modelId="{98817D5B-903B-47CF-9141-7B80CEDEE606}">
      <dsp:nvSpPr>
        <dsp:cNvPr id="0" name=""/>
        <dsp:cNvSpPr/>
      </dsp:nvSpPr>
      <dsp:spPr>
        <a:xfrm>
          <a:off x="8307244" y="114680"/>
          <a:ext cx="2427838" cy="9711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Mixed Waste Processing</a:t>
          </a:r>
        </a:p>
      </dsp:txBody>
      <dsp:txXfrm>
        <a:off x="8307244" y="114680"/>
        <a:ext cx="2427838" cy="971135"/>
      </dsp:txXfrm>
    </dsp:sp>
    <dsp:sp modelId="{793298AF-7B88-4282-A5CA-ED50E7127512}">
      <dsp:nvSpPr>
        <dsp:cNvPr id="0" name=""/>
        <dsp:cNvSpPr/>
      </dsp:nvSpPr>
      <dsp:spPr>
        <a:xfrm>
          <a:off x="8307244" y="1085816"/>
          <a:ext cx="2427838"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Not viable option for reducing the amount of MSW landfilled under the current conditions </a:t>
          </a:r>
        </a:p>
      </dsp:txBody>
      <dsp:txXfrm>
        <a:off x="8307244" y="1085816"/>
        <a:ext cx="2427838"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88DA4-3A9E-4DA6-91B3-BE2EF0AF81EE}">
      <dsp:nvSpPr>
        <dsp:cNvPr id="0" name=""/>
        <dsp:cNvSpPr/>
      </dsp:nvSpPr>
      <dsp:spPr>
        <a:xfrm>
          <a:off x="25" y="103105"/>
          <a:ext cx="2485717" cy="99428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Option 1 MRF</a:t>
          </a:r>
        </a:p>
      </dsp:txBody>
      <dsp:txXfrm>
        <a:off x="25" y="103105"/>
        <a:ext cx="2485717" cy="994286"/>
      </dsp:txXfrm>
    </dsp:sp>
    <dsp:sp modelId="{543AA58D-B3BA-4735-B80B-EF5B897798E7}">
      <dsp:nvSpPr>
        <dsp:cNvPr id="0" name=""/>
        <dsp:cNvSpPr/>
      </dsp:nvSpPr>
      <dsp:spPr>
        <a:xfrm>
          <a:off x="25" y="1097391"/>
          <a:ext cx="2485717"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dirty="0"/>
            <a:t>2 TPH System</a:t>
          </a:r>
          <a:endParaRPr lang="en-US" sz="1800" kern="1200" dirty="0"/>
        </a:p>
        <a:p>
          <a:pPr marL="342900" lvl="2" indent="-171450" algn="l" defTabSz="800100">
            <a:lnSpc>
              <a:spcPct val="90000"/>
            </a:lnSpc>
            <a:spcBef>
              <a:spcPct val="0"/>
            </a:spcBef>
            <a:spcAft>
              <a:spcPct val="15000"/>
            </a:spcAft>
            <a:buChar char="•"/>
          </a:pPr>
          <a:r>
            <a:rPr lang="en-US" sz="1800" kern="1200" dirty="0"/>
            <a:t>Mostly Manual Sorting</a:t>
          </a:r>
        </a:p>
        <a:p>
          <a:pPr marL="342900" lvl="2" indent="-171450" algn="l" defTabSz="800100">
            <a:lnSpc>
              <a:spcPct val="90000"/>
            </a:lnSpc>
            <a:spcBef>
              <a:spcPct val="0"/>
            </a:spcBef>
            <a:spcAft>
              <a:spcPct val="15000"/>
            </a:spcAft>
            <a:buChar char="•"/>
          </a:pPr>
          <a:r>
            <a:rPr lang="en-US" sz="1800" kern="1200" dirty="0"/>
            <a:t>1 Magnet and Baler</a:t>
          </a:r>
        </a:p>
        <a:p>
          <a:pPr marL="342900" lvl="2" indent="-171450" algn="l" defTabSz="800100">
            <a:lnSpc>
              <a:spcPct val="90000"/>
            </a:lnSpc>
            <a:spcBef>
              <a:spcPct val="0"/>
            </a:spcBef>
            <a:spcAft>
              <a:spcPct val="15000"/>
            </a:spcAft>
            <a:buChar char="•"/>
          </a:pPr>
          <a:r>
            <a:rPr lang="en-US" sz="1800" kern="1200" dirty="0"/>
            <a:t>Annual Capacity (1 Shift) 3,640 TPY</a:t>
          </a:r>
        </a:p>
        <a:p>
          <a:pPr marL="342900" lvl="2" indent="-171450" algn="l" defTabSz="800100">
            <a:lnSpc>
              <a:spcPct val="90000"/>
            </a:lnSpc>
            <a:spcBef>
              <a:spcPct val="0"/>
            </a:spcBef>
            <a:spcAft>
              <a:spcPct val="15000"/>
            </a:spcAft>
            <a:buChar char="•"/>
          </a:pPr>
          <a:r>
            <a:rPr lang="en-US" sz="1800" kern="1200" dirty="0"/>
            <a:t>Approx. 10 Sorters needed</a:t>
          </a:r>
          <a:br>
            <a:rPr lang="en-US" sz="1800" kern="1200" dirty="0"/>
          </a:br>
          <a:endParaRPr lang="en-US" sz="1800" kern="1200" dirty="0"/>
        </a:p>
      </dsp:txBody>
      <dsp:txXfrm>
        <a:off x="25" y="1097391"/>
        <a:ext cx="2485717" cy="2854800"/>
      </dsp:txXfrm>
    </dsp:sp>
    <dsp:sp modelId="{10DB8088-21AD-4C9D-AE0E-CA1468E17C96}">
      <dsp:nvSpPr>
        <dsp:cNvPr id="0" name=""/>
        <dsp:cNvSpPr/>
      </dsp:nvSpPr>
      <dsp:spPr>
        <a:xfrm>
          <a:off x="2833743" y="103105"/>
          <a:ext cx="2485717" cy="99428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Option 2 MRF</a:t>
          </a:r>
        </a:p>
      </dsp:txBody>
      <dsp:txXfrm>
        <a:off x="2833743" y="103105"/>
        <a:ext cx="2485717" cy="994286"/>
      </dsp:txXfrm>
    </dsp:sp>
    <dsp:sp modelId="{E26F729F-BD24-42F0-B091-A500A52E040F}">
      <dsp:nvSpPr>
        <dsp:cNvPr id="0" name=""/>
        <dsp:cNvSpPr/>
      </dsp:nvSpPr>
      <dsp:spPr>
        <a:xfrm>
          <a:off x="2833743" y="1097391"/>
          <a:ext cx="2485717" cy="2854800"/>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u="sng" kern="1200" dirty="0"/>
            <a:t>5 TPH System</a:t>
          </a:r>
          <a:endParaRPr lang="en-US" sz="1800" kern="1200" dirty="0"/>
        </a:p>
        <a:p>
          <a:pPr marL="342900" lvl="2" indent="-171450" algn="l" defTabSz="800100">
            <a:lnSpc>
              <a:spcPct val="90000"/>
            </a:lnSpc>
            <a:spcBef>
              <a:spcPct val="0"/>
            </a:spcBef>
            <a:spcAft>
              <a:spcPct val="15000"/>
            </a:spcAft>
            <a:buChar char="•"/>
          </a:pPr>
          <a:r>
            <a:rPr lang="en-US" sz="1800" kern="1200" dirty="0"/>
            <a:t>Some Automation</a:t>
          </a:r>
        </a:p>
        <a:p>
          <a:pPr marL="342900" lvl="2" indent="-171450" algn="l" defTabSz="800100">
            <a:lnSpc>
              <a:spcPct val="90000"/>
            </a:lnSpc>
            <a:spcBef>
              <a:spcPct val="0"/>
            </a:spcBef>
            <a:spcAft>
              <a:spcPct val="15000"/>
            </a:spcAft>
            <a:buChar char="•"/>
          </a:pPr>
          <a:r>
            <a:rPr lang="en-US" sz="1800" kern="1200" dirty="0"/>
            <a:t>OCC Screen, Magnet, ECS and Baler</a:t>
          </a:r>
        </a:p>
        <a:p>
          <a:pPr marL="342900" lvl="2" indent="-171450" algn="l" defTabSz="800100">
            <a:lnSpc>
              <a:spcPct val="90000"/>
            </a:lnSpc>
            <a:spcBef>
              <a:spcPct val="0"/>
            </a:spcBef>
            <a:spcAft>
              <a:spcPct val="15000"/>
            </a:spcAft>
            <a:buChar char="•"/>
          </a:pPr>
          <a:r>
            <a:rPr lang="en-US" sz="1800" kern="1200" dirty="0"/>
            <a:t>Annual Capacity (1 Shift) 9,100 TPY</a:t>
          </a:r>
        </a:p>
        <a:p>
          <a:pPr marL="342900" lvl="2" indent="-171450" algn="l" defTabSz="800100">
            <a:lnSpc>
              <a:spcPct val="90000"/>
            </a:lnSpc>
            <a:spcBef>
              <a:spcPct val="0"/>
            </a:spcBef>
            <a:spcAft>
              <a:spcPct val="15000"/>
            </a:spcAft>
            <a:buChar char="•"/>
          </a:pPr>
          <a:r>
            <a:rPr lang="en-US" sz="1800" kern="1200" dirty="0"/>
            <a:t>Approx. 10 Sorters needed</a:t>
          </a:r>
        </a:p>
      </dsp:txBody>
      <dsp:txXfrm>
        <a:off x="2833743" y="1097391"/>
        <a:ext cx="2485717"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95230-D5EE-4D7E-8678-273878ECA7BE}">
      <dsp:nvSpPr>
        <dsp:cNvPr id="0" name=""/>
        <dsp:cNvSpPr/>
      </dsp:nvSpPr>
      <dsp:spPr>
        <a:xfrm rot="5400000">
          <a:off x="-492370" y="496812"/>
          <a:ext cx="3282469" cy="2297728"/>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Funding Sources</a:t>
          </a:r>
        </a:p>
      </dsp:txBody>
      <dsp:txXfrm rot="-5400000">
        <a:off x="1" y="1153305"/>
        <a:ext cx="2297728" cy="984741"/>
      </dsp:txXfrm>
    </dsp:sp>
    <dsp:sp modelId="{B04FE6EE-028A-4122-A254-32583FF39436}">
      <dsp:nvSpPr>
        <dsp:cNvPr id="0" name=""/>
        <dsp:cNvSpPr/>
      </dsp:nvSpPr>
      <dsp:spPr>
        <a:xfrm rot="5400000">
          <a:off x="3309042" y="-1006872"/>
          <a:ext cx="2133605" cy="4156233"/>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kern="1200"/>
            <a:t>Solid Waste Infrastructure for Recycling</a:t>
          </a:r>
        </a:p>
        <a:p>
          <a:pPr marL="171450" lvl="1" indent="-171450" algn="l" defTabSz="800100">
            <a:lnSpc>
              <a:spcPct val="90000"/>
            </a:lnSpc>
            <a:spcBef>
              <a:spcPct val="0"/>
            </a:spcBef>
            <a:spcAft>
              <a:spcPct val="15000"/>
            </a:spcAft>
            <a:buChar char="•"/>
          </a:pPr>
          <a:r>
            <a:rPr lang="en-US" sz="1800" b="1" kern="1200"/>
            <a:t>The Recycling Partnership</a:t>
          </a:r>
        </a:p>
        <a:p>
          <a:pPr marL="228600" lvl="2" indent="-114300" algn="l" defTabSz="622300">
            <a:lnSpc>
              <a:spcPct val="90000"/>
            </a:lnSpc>
            <a:spcBef>
              <a:spcPct val="0"/>
            </a:spcBef>
            <a:spcAft>
              <a:spcPct val="15000"/>
            </a:spcAft>
            <a:buChar char="•"/>
          </a:pPr>
          <a:r>
            <a:rPr lang="en-US" sz="1400" kern="1200"/>
            <a:t>Residential Curbside Recycling Cart Grants</a:t>
          </a:r>
        </a:p>
        <a:p>
          <a:pPr marL="228600" lvl="2" indent="-114300" algn="l" defTabSz="622300">
            <a:lnSpc>
              <a:spcPct val="90000"/>
            </a:lnSpc>
            <a:spcBef>
              <a:spcPct val="0"/>
            </a:spcBef>
            <a:spcAft>
              <a:spcPct val="15000"/>
            </a:spcAft>
            <a:buChar char="•"/>
          </a:pPr>
          <a:r>
            <a:rPr lang="en-US" sz="1400" kern="1200"/>
            <a:t>Residential Drop-Off Recycling Grant Program</a:t>
          </a:r>
        </a:p>
        <a:p>
          <a:pPr marL="228600" lvl="2" indent="-114300" algn="l" defTabSz="622300">
            <a:lnSpc>
              <a:spcPct val="90000"/>
            </a:lnSpc>
            <a:spcBef>
              <a:spcPct val="0"/>
            </a:spcBef>
            <a:spcAft>
              <a:spcPct val="15000"/>
            </a:spcAft>
            <a:buChar char="•"/>
          </a:pPr>
          <a:r>
            <a:rPr lang="en-US" sz="1400" kern="1200"/>
            <a:t>Multifamily Recycling Program Grants</a:t>
          </a:r>
          <a:r>
            <a:rPr lang="en-US" sz="1700" kern="1200"/>
            <a:t> </a:t>
          </a:r>
        </a:p>
      </dsp:txBody>
      <dsp:txXfrm rot="-5400000">
        <a:off x="2297728" y="108596"/>
        <a:ext cx="4052079" cy="1925297"/>
      </dsp:txXfrm>
    </dsp:sp>
    <dsp:sp modelId="{518B4172-9456-4C97-AD9F-FEE906699CB9}">
      <dsp:nvSpPr>
        <dsp:cNvPr id="0" name=""/>
        <dsp:cNvSpPr/>
      </dsp:nvSpPr>
      <dsp:spPr>
        <a:xfrm rot="5400000">
          <a:off x="-492370" y="3499933"/>
          <a:ext cx="3282469" cy="2297728"/>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Programs &amp; Policies</a:t>
          </a:r>
        </a:p>
      </dsp:txBody>
      <dsp:txXfrm rot="-5400000">
        <a:off x="1" y="4156426"/>
        <a:ext cx="2297728" cy="984741"/>
      </dsp:txXfrm>
    </dsp:sp>
    <dsp:sp modelId="{B0688D01-87C2-403C-A339-3121120D7406}">
      <dsp:nvSpPr>
        <dsp:cNvPr id="0" name=""/>
        <dsp:cNvSpPr/>
      </dsp:nvSpPr>
      <dsp:spPr>
        <a:xfrm rot="5400000">
          <a:off x="3309042" y="1996248"/>
          <a:ext cx="2133605" cy="4156233"/>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t>Education</a:t>
          </a:r>
        </a:p>
        <a:p>
          <a:pPr marL="228600" lvl="1" indent="-228600" algn="l" defTabSz="889000">
            <a:lnSpc>
              <a:spcPct val="90000"/>
            </a:lnSpc>
            <a:spcBef>
              <a:spcPct val="0"/>
            </a:spcBef>
            <a:spcAft>
              <a:spcPct val="15000"/>
            </a:spcAft>
            <a:buChar char="•"/>
          </a:pPr>
          <a:r>
            <a:rPr lang="en-US" sz="2000" b="1" kern="1200"/>
            <a:t>Solid Waste Management Plans</a:t>
          </a:r>
        </a:p>
        <a:p>
          <a:pPr marL="228600" lvl="1" indent="-228600" algn="l" defTabSz="889000">
            <a:lnSpc>
              <a:spcPct val="90000"/>
            </a:lnSpc>
            <a:spcBef>
              <a:spcPct val="0"/>
            </a:spcBef>
            <a:spcAft>
              <a:spcPct val="15000"/>
            </a:spcAft>
            <a:buChar char="•"/>
          </a:pPr>
          <a:r>
            <a:rPr lang="en-US" sz="2000" b="1" kern="1200"/>
            <a:t>Other Programs and Policies</a:t>
          </a:r>
        </a:p>
      </dsp:txBody>
      <dsp:txXfrm rot="-5400000">
        <a:off x="2297728" y="3111716"/>
        <a:ext cx="4052079" cy="1925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4ECFE-0644-4766-889B-41BD81751BA8}">
      <dsp:nvSpPr>
        <dsp:cNvPr id="0" name=""/>
        <dsp:cNvSpPr/>
      </dsp:nvSpPr>
      <dsp:spPr>
        <a:xfrm>
          <a:off x="0" y="3005"/>
          <a:ext cx="11025963" cy="6900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Transfer Station</a:t>
          </a:r>
        </a:p>
      </dsp:txBody>
      <dsp:txXfrm>
        <a:off x="33687" y="36692"/>
        <a:ext cx="10958589" cy="622708"/>
      </dsp:txXfrm>
    </dsp:sp>
    <dsp:sp modelId="{DAD4F747-5CC0-4F36-8C4C-E4D48018BB81}">
      <dsp:nvSpPr>
        <dsp:cNvPr id="0" name=""/>
        <dsp:cNvSpPr/>
      </dsp:nvSpPr>
      <dsp:spPr>
        <a:xfrm>
          <a:off x="0" y="693087"/>
          <a:ext cx="11025963" cy="1590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0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County needs to determine its future solid waste management needs so it can proceed with the construction of a transfer station if that is its preferred path forward. </a:t>
          </a:r>
        </a:p>
        <a:p>
          <a:pPr marL="171450" lvl="1" indent="-171450" algn="l" defTabSz="800100">
            <a:lnSpc>
              <a:spcPct val="90000"/>
            </a:lnSpc>
            <a:spcBef>
              <a:spcPct val="0"/>
            </a:spcBef>
            <a:spcAft>
              <a:spcPct val="20000"/>
            </a:spcAft>
            <a:buChar char="•"/>
          </a:pPr>
          <a:r>
            <a:rPr lang="en-US" sz="1800" kern="1200"/>
            <a:t>Critical decision point about Transfer Station:</a:t>
          </a:r>
        </a:p>
        <a:p>
          <a:pPr marL="342900" lvl="2" indent="-171450" algn="l" defTabSz="800100">
            <a:lnSpc>
              <a:spcPct val="90000"/>
            </a:lnSpc>
            <a:spcBef>
              <a:spcPct val="0"/>
            </a:spcBef>
            <a:spcAft>
              <a:spcPct val="20000"/>
            </a:spcAft>
            <a:buChar char="•"/>
          </a:pPr>
          <a:r>
            <a:rPr lang="en-US" sz="1800" kern="1200"/>
            <a:t>Accepting waste originating outside of the County</a:t>
          </a:r>
        </a:p>
        <a:p>
          <a:pPr marL="342900" lvl="2" indent="-171450" algn="l" defTabSz="800100">
            <a:lnSpc>
              <a:spcPct val="90000"/>
            </a:lnSpc>
            <a:spcBef>
              <a:spcPct val="0"/>
            </a:spcBef>
            <a:spcAft>
              <a:spcPct val="20000"/>
            </a:spcAft>
            <a:buChar char="•"/>
          </a:pPr>
          <a:r>
            <a:rPr lang="en-US" sz="1800" kern="1200"/>
            <a:t>Accepting only in-county waste</a:t>
          </a:r>
        </a:p>
        <a:p>
          <a:pPr marL="342900" lvl="2" indent="-171450" algn="l" defTabSz="800100">
            <a:lnSpc>
              <a:spcPct val="90000"/>
            </a:lnSpc>
            <a:spcBef>
              <a:spcPct val="0"/>
            </a:spcBef>
            <a:spcAft>
              <a:spcPct val="20000"/>
            </a:spcAft>
            <a:buChar char="•"/>
          </a:pPr>
          <a:endParaRPr lang="en-US" sz="1800" kern="1200"/>
        </a:p>
      </dsp:txBody>
      <dsp:txXfrm>
        <a:off x="0" y="693087"/>
        <a:ext cx="11025963" cy="1590889"/>
      </dsp:txXfrm>
    </dsp:sp>
    <dsp:sp modelId="{A9CB1BC5-9068-4C26-8383-8B0674C3F524}">
      <dsp:nvSpPr>
        <dsp:cNvPr id="0" name=""/>
        <dsp:cNvSpPr/>
      </dsp:nvSpPr>
      <dsp:spPr>
        <a:xfrm>
          <a:off x="0" y="2283976"/>
          <a:ext cx="11025963" cy="69008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Increased Recycling Capabilities and Associated Costs </a:t>
          </a:r>
        </a:p>
      </dsp:txBody>
      <dsp:txXfrm>
        <a:off x="33687" y="2317663"/>
        <a:ext cx="10958589" cy="622708"/>
      </dsp:txXfrm>
    </dsp:sp>
    <dsp:sp modelId="{40DE7010-690D-4723-8168-E34F2EB0F8AE}">
      <dsp:nvSpPr>
        <dsp:cNvPr id="0" name=""/>
        <dsp:cNvSpPr/>
      </dsp:nvSpPr>
      <dsp:spPr>
        <a:xfrm>
          <a:off x="0" y="2974059"/>
          <a:ext cx="11025963" cy="7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07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Worthwhile considering regional approach to a recovery facility</a:t>
          </a:r>
        </a:p>
        <a:p>
          <a:pPr marL="285750" lvl="1" indent="-285750" algn="l" defTabSz="1511300">
            <a:lnSpc>
              <a:spcPct val="90000"/>
            </a:lnSpc>
            <a:spcBef>
              <a:spcPct val="0"/>
            </a:spcBef>
            <a:spcAft>
              <a:spcPct val="20000"/>
            </a:spcAft>
            <a:buChar char="•"/>
          </a:pPr>
          <a:endParaRPr lang="en-US" sz="3400" kern="1200"/>
        </a:p>
      </dsp:txBody>
      <dsp:txXfrm>
        <a:off x="0" y="2974059"/>
        <a:ext cx="11025963" cy="739948"/>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EC0C4-B2D0-4FB9-B84B-E2708D329325}"/>
              </a:ext>
            </a:extLst>
          </p:cNvPr>
          <p:cNvSpPr>
            <a:spLocks noGrp="1"/>
          </p:cNvSpPr>
          <p:nvPr>
            <p:ph type="hdr" sz="quarter"/>
          </p:nvPr>
        </p:nvSpPr>
        <p:spPr>
          <a:xfrm>
            <a:off x="0" y="0"/>
            <a:ext cx="4019550" cy="458788"/>
          </a:xfrm>
          <a:prstGeom prst="rect">
            <a:avLst/>
          </a:prstGeom>
        </p:spPr>
        <p:txBody>
          <a:bodyPr vert="horz" lIns="91440" tIns="45720" rIns="91440" bIns="45720" rtlCol="0"/>
          <a:lstStyle>
            <a:lvl1pPr algn="l">
              <a:defRPr sz="1200"/>
            </a:lvl1pPr>
          </a:lstStyle>
          <a:p>
            <a:r>
              <a:rPr lang="en-US" dirty="0"/>
              <a:t>Campbell County, VA</a:t>
            </a:r>
          </a:p>
          <a:p>
            <a:r>
              <a:rPr lang="en-US" dirty="0"/>
              <a:t>5-Year Tactical Plan</a:t>
            </a:r>
          </a:p>
          <a:p>
            <a:endParaRPr lang="en-US" dirty="0"/>
          </a:p>
        </p:txBody>
      </p:sp>
      <p:sp>
        <p:nvSpPr>
          <p:cNvPr id="3" name="Date Placeholder 2">
            <a:extLst>
              <a:ext uri="{FF2B5EF4-FFF2-40B4-BE49-F238E27FC236}">
                <a16:creationId xmlns:a16="http://schemas.microsoft.com/office/drawing/2014/main" id="{E9D49F94-AD6F-4EF1-8E87-CD54E96D76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September, 2024</a:t>
            </a:r>
          </a:p>
        </p:txBody>
      </p:sp>
      <p:sp>
        <p:nvSpPr>
          <p:cNvPr id="4" name="Footer Placeholder 3">
            <a:extLst>
              <a:ext uri="{FF2B5EF4-FFF2-40B4-BE49-F238E27FC236}">
                <a16:creationId xmlns:a16="http://schemas.microsoft.com/office/drawing/2014/main" id="{D99199AD-1F9E-4C8E-A490-B2533FD62B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Gershman, Brickner &amp; Bratton, Inc.</a:t>
            </a:r>
          </a:p>
        </p:txBody>
      </p:sp>
      <p:sp>
        <p:nvSpPr>
          <p:cNvPr id="5" name="Slide Number Placeholder 4">
            <a:extLst>
              <a:ext uri="{FF2B5EF4-FFF2-40B4-BE49-F238E27FC236}">
                <a16:creationId xmlns:a16="http://schemas.microsoft.com/office/drawing/2014/main" id="{CEB8A4E1-1738-48EE-99BD-A8B5ECE333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D8F5CD-28E6-4518-8119-2F11B46BD877}" type="slidenum">
              <a:rPr lang="en-US" smtClean="0"/>
              <a:t>‹#›</a:t>
            </a:fld>
            <a:endParaRPr lang="en-US"/>
          </a:p>
        </p:txBody>
      </p:sp>
    </p:spTree>
    <p:extLst>
      <p:ext uri="{BB962C8B-B14F-4D97-AF65-F5344CB8AC3E}">
        <p14:creationId xmlns:p14="http://schemas.microsoft.com/office/powerpoint/2010/main" val="2225390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5B96A-7445-4A0D-A961-9B950EC3E6D4}" type="datetimeFigureOut">
              <a:rPr lang="id-ID" smtClean="0"/>
              <a:t>10/09/2024</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21BC1-EF45-422C-B3C8-08F40954D35B}" type="slidenum">
              <a:rPr lang="id-ID" smtClean="0"/>
              <a:t>‹#›</a:t>
            </a:fld>
            <a:endParaRPr lang="id-ID"/>
          </a:p>
        </p:txBody>
      </p:sp>
    </p:spTree>
    <p:extLst>
      <p:ext uri="{BB962C8B-B14F-4D97-AF65-F5344CB8AC3E}">
        <p14:creationId xmlns:p14="http://schemas.microsoft.com/office/powerpoint/2010/main" val="398801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law.lis.virginia.gov/vacode/title10.1/chapter14/section10.1-1411/" TargetMode="External"/><Relationship Id="rId3" Type="http://schemas.openxmlformats.org/officeDocument/2006/relationships/hyperlink" Target="https://www.epa.gov/infrastructure/recycling-grant-selectees-and-recipients" TargetMode="External"/><Relationship Id="rId7" Type="http://schemas.openxmlformats.org/officeDocument/2006/relationships/hyperlink" Target="https://www.epa.gov/infrastructure/solid-waste-infrastructure-recycling-grants-communitie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recyclingpartnership.org/grants/" TargetMode="External"/><Relationship Id="rId5" Type="http://schemas.openxmlformats.org/officeDocument/2006/relationships/hyperlink" Target="https://recyclingpartnership.org/drop-off-recycling-program-grant/" TargetMode="External"/><Relationship Id="rId4" Type="http://schemas.openxmlformats.org/officeDocument/2006/relationships/hyperlink" Target="https://recyclingpartnership.org/recycling-cart-gran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173D4-287F-4CA9-B8CF-1DA94A4DA08D}" type="slidenum">
              <a:rPr lang="en-US" smtClean="0"/>
              <a:t>1</a:t>
            </a:fld>
            <a:endParaRPr lang="en-US"/>
          </a:p>
        </p:txBody>
      </p:sp>
    </p:spTree>
    <p:extLst>
      <p:ext uri="{BB962C8B-B14F-4D97-AF65-F5344CB8AC3E}">
        <p14:creationId xmlns:p14="http://schemas.microsoft.com/office/powerpoint/2010/main" val="84601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lang="en-US" sz="1100" b="1" dirty="0">
                <a:effectLst/>
                <a:latin typeface="Calibri Light" panose="020F0302020204030204" pitchFamily="34" charset="0"/>
                <a:ea typeface="MS Gothic" panose="020B0609070205080204" pitchFamily="49" charset="-128"/>
                <a:cs typeface="Calibri Light" panose="020F0302020204030204" pitchFamily="34" charset="0"/>
              </a:rPr>
              <a:t>Site Study: </a:t>
            </a:r>
            <a:r>
              <a:rPr lang="en-US" sz="1800" dirty="0">
                <a:effectLst/>
                <a:latin typeface="Calibri Light" panose="020F0302020204030204" pitchFamily="34" charset="0"/>
                <a:ea typeface="MS Gothic" panose="020B0609070205080204" pitchFamily="49" charset="-128"/>
              </a:rPr>
              <a:t>To select a site for the transfer station, the County will need to complete a Site Study. The study should identify potential viable locations based on specifications and include an evaluation framework to help determine location trade-offs. Final site identification and procurement are not required for certain portions of other phases but do need to be completed prior to the final detailed budget (purchase and upgrade price estimates) and prior to beginning the permitting process.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1000"/>
              </a:spcAft>
            </a:pPr>
            <a:endParaRPr lang="en-US" sz="1100" b="1" dirty="0">
              <a:effectLst/>
              <a:latin typeface="Calibri Light" panose="020F0302020204030204" pitchFamily="34" charset="0"/>
              <a:ea typeface="MS Gothic" panose="020B0609070205080204" pitchFamily="49" charset="-128"/>
              <a:cs typeface="Calibri Light" panose="020F0302020204030204" pitchFamily="34" charset="0"/>
            </a:endParaRPr>
          </a:p>
          <a:p>
            <a:pPr marL="0" marR="0" algn="just">
              <a:spcBef>
                <a:spcPts val="0"/>
              </a:spcBef>
              <a:spcAft>
                <a:spcPts val="1000"/>
              </a:spcAft>
            </a:pPr>
            <a:r>
              <a:rPr lang="en-US" sz="1100" b="1" dirty="0">
                <a:effectLst/>
                <a:latin typeface="Calibri Light" panose="020F0302020204030204" pitchFamily="34" charset="0"/>
                <a:ea typeface="MS Gothic" panose="020B0609070205080204" pitchFamily="49" charset="-128"/>
                <a:cs typeface="Calibri Light" panose="020F0302020204030204" pitchFamily="34" charset="0"/>
              </a:rPr>
              <a:t>Sketch</a:t>
            </a:r>
            <a:r>
              <a:rPr lang="en-US" sz="1100" dirty="0">
                <a:effectLst/>
                <a:latin typeface="Calibri Light" panose="020F0302020204030204" pitchFamily="34" charset="0"/>
                <a:ea typeface="MS Gothic" panose="020B0609070205080204" pitchFamily="49" charset="-128"/>
                <a:cs typeface="Calibri Light" panose="020F0302020204030204" pitchFamily="34" charset="0"/>
              </a:rPr>
              <a:t>: The following shows a potential layout for several facilities in an 8-acre site. This shows the larger transfer station at 32,000 ft</a:t>
            </a:r>
            <a:r>
              <a:rPr lang="en-US" sz="1100" baseline="30000" dirty="0">
                <a:effectLst/>
                <a:latin typeface="Calibri Light" panose="020F0302020204030204" pitchFamily="34" charset="0"/>
                <a:ea typeface="MS Gothic" panose="020B0609070205080204" pitchFamily="49" charset="-128"/>
                <a:cs typeface="Calibri Light" panose="020F0302020204030204" pitchFamily="34" charset="0"/>
              </a:rPr>
              <a:t>2</a:t>
            </a:r>
            <a:r>
              <a:rPr lang="en-US" sz="1100" dirty="0">
                <a:effectLst/>
                <a:latin typeface="Calibri Light" panose="020F0302020204030204" pitchFamily="34" charset="0"/>
                <a:ea typeface="MS Gothic" panose="020B0609070205080204" pitchFamily="49" charset="-128"/>
                <a:cs typeface="Calibri Light" panose="020F0302020204030204" pitchFamily="34" charset="0"/>
              </a:rPr>
              <a:t> with 3 load-out bays, a maintenance shop, scales, and a citizen drop area. This sketch does not show a space for drainage ponds or other potentially necessary site needs but should help indicate the area needed for the different functionalities. Additional functions such as vehicle storage or recycling processing would require additional acreage.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just">
              <a:spcBef>
                <a:spcPts val="0"/>
              </a:spcBef>
              <a:spcAft>
                <a:spcPts val="0"/>
              </a:spcAft>
            </a:pPr>
            <a:r>
              <a:rPr lang="en-US" sz="900" i="1" dirty="0">
                <a:effectLst/>
                <a:latin typeface="Calibri Light" panose="020F0302020204030204" pitchFamily="34" charset="0"/>
                <a:ea typeface="Calibri Light" panose="020F0302020204030204" pitchFamily="34" charset="0"/>
                <a:cs typeface="Times New Roman" panose="02020603050405020304" pitchFamily="18" charset="0"/>
              </a:rPr>
              <a:t>The smaller 20,000 ft</a:t>
            </a:r>
            <a:r>
              <a:rPr lang="en-US" sz="900" i="1" baseline="30000" dirty="0">
                <a:effectLst/>
                <a:latin typeface="Calibri Light" panose="020F0302020204030204" pitchFamily="34" charset="0"/>
                <a:ea typeface="Calibri Light" panose="020F0302020204030204" pitchFamily="34" charset="0"/>
                <a:cs typeface="Times New Roman" panose="02020603050405020304" pitchFamily="18" charset="0"/>
              </a:rPr>
              <a:t>2</a:t>
            </a:r>
            <a:r>
              <a:rPr lang="en-US" sz="900" i="1" dirty="0">
                <a:effectLst/>
                <a:latin typeface="Calibri Light" panose="020F0302020204030204" pitchFamily="34" charset="0"/>
                <a:ea typeface="Calibri Light" panose="020F0302020204030204" pitchFamily="34" charset="0"/>
                <a:cs typeface="Times New Roman" panose="02020603050405020304" pitchFamily="18" charset="0"/>
              </a:rPr>
              <a:t> transfer station would look similar but smaller by removing one of the load-out bays. This would not significantly alter the overall layout in this particular case.</a:t>
            </a:r>
            <a:endParaRPr lang="en-US" sz="1000" dirty="0">
              <a:effectLst/>
              <a:latin typeface="Calibri Light" panose="020F0302020204030204" pitchFamily="34" charset="0"/>
              <a:ea typeface="Calibri Light" panose="020F03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10</a:t>
            </a:fld>
            <a:endParaRPr lang="id-ID"/>
          </a:p>
        </p:txBody>
      </p:sp>
    </p:spTree>
    <p:extLst>
      <p:ext uri="{BB962C8B-B14F-4D97-AF65-F5344CB8AC3E}">
        <p14:creationId xmlns:p14="http://schemas.microsoft.com/office/powerpoint/2010/main" val="401884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11</a:t>
            </a:fld>
            <a:endParaRPr lang="id-ID"/>
          </a:p>
        </p:txBody>
      </p:sp>
    </p:spTree>
    <p:extLst>
      <p:ext uri="{BB962C8B-B14F-4D97-AF65-F5344CB8AC3E}">
        <p14:creationId xmlns:p14="http://schemas.microsoft.com/office/powerpoint/2010/main" val="272022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12</a:t>
            </a:fld>
            <a:endParaRPr lang="id-ID"/>
          </a:p>
        </p:txBody>
      </p:sp>
    </p:spTree>
    <p:extLst>
      <p:ext uri="{BB962C8B-B14F-4D97-AF65-F5344CB8AC3E}">
        <p14:creationId xmlns:p14="http://schemas.microsoft.com/office/powerpoint/2010/main" val="1251781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000"/>
              </a:spcAft>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The County may need to create a public and/or stakeholder engagement strategy based on the level of project buy-in necessary to move forward with the construction of a new transfer station. The strategy may include an online survey, phone survey, public meetings, and stakeholder interviews and can target specific groups (e.g., large waste generators, businesses, haulers, residents). The scope and timeline for outreach implementation will depend on the goals of the outreach strategy as determined by the Board of Supervisors and the level of public engagement and buy-in necessary to move this project forward. </a:t>
            </a:r>
          </a:p>
        </p:txBody>
      </p:sp>
      <p:sp>
        <p:nvSpPr>
          <p:cNvPr id="4" name="Slide Number Placeholder 3"/>
          <p:cNvSpPr>
            <a:spLocks noGrp="1"/>
          </p:cNvSpPr>
          <p:nvPr>
            <p:ph type="sldNum" sz="quarter" idx="5"/>
          </p:nvPr>
        </p:nvSpPr>
        <p:spPr/>
        <p:txBody>
          <a:bodyPr/>
          <a:lstStyle/>
          <a:p>
            <a:fld id="{9F921BC1-EF45-422C-B3C8-08F40954D35B}" type="slidenum">
              <a:rPr lang="id-ID" smtClean="0"/>
              <a:t>13</a:t>
            </a:fld>
            <a:endParaRPr lang="id-ID"/>
          </a:p>
        </p:txBody>
      </p:sp>
    </p:spTree>
    <p:extLst>
      <p:ext uri="{BB962C8B-B14F-4D97-AF65-F5344CB8AC3E}">
        <p14:creationId xmlns:p14="http://schemas.microsoft.com/office/powerpoint/2010/main" val="31363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Supposing the County were to discontinue its participation in Region2000 to meet its future solid waste management needs, it will need to draft its own Solid Waste Management Plan, submit it to the Commonwealth of Virginia every 20 years, and update it every five years. This is a significant effort that will likely require 16-20 months of staff work and will likely require an outside consultant as current staff will not have the capacity for this work. Virginia regulation 9VAC20-130-120 includes the following planning requirements:</a:t>
            </a:r>
          </a:p>
          <a:p>
            <a:pPr marL="0" marR="0" algn="l">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14</a:t>
            </a:fld>
            <a:endParaRPr lang="id-ID"/>
          </a:p>
        </p:txBody>
      </p:sp>
    </p:spTree>
    <p:extLst>
      <p:ext uri="{BB962C8B-B14F-4D97-AF65-F5344CB8AC3E}">
        <p14:creationId xmlns:p14="http://schemas.microsoft.com/office/powerpoint/2010/main" val="1554937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15</a:t>
            </a:fld>
            <a:endParaRPr lang="id-ID"/>
          </a:p>
        </p:txBody>
      </p:sp>
    </p:spTree>
    <p:extLst>
      <p:ext uri="{BB962C8B-B14F-4D97-AF65-F5344CB8AC3E}">
        <p14:creationId xmlns:p14="http://schemas.microsoft.com/office/powerpoint/2010/main" val="117201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800"/>
              </a:spcBef>
              <a:spcAft>
                <a:spcPts val="300"/>
              </a:spcAft>
              <a:buFont typeface="+mj-lt"/>
              <a:buNone/>
              <a:tabLst>
                <a:tab pos="571500" algn="l"/>
              </a:tabLst>
            </a:pPr>
            <a:r>
              <a:rPr lang="en-US" sz="1600" b="1" dirty="0">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Funding and Budget Approvals</a:t>
            </a:r>
          </a:p>
          <a:p>
            <a:pPr marL="0" marR="0" algn="just">
              <a:spcBef>
                <a:spcPts val="0"/>
              </a:spcBef>
              <a:spcAft>
                <a:spcPts val="1000"/>
              </a:spcAft>
            </a:pPr>
            <a:r>
              <a:rPr lang="en-US" sz="1100" dirty="0">
                <a:effectLst/>
                <a:latin typeface="Calibri Light" panose="020F0302020204030204" pitchFamily="34" charset="0"/>
                <a:ea typeface="Calibri Light" panose="020F0302020204030204" pitchFamily="34" charset="0"/>
                <a:cs typeface="Times New Roman" panose="02020603050405020304" pitchFamily="18" charset="0"/>
              </a:rPr>
              <a:t>After Phase Two, the County will need to obtain approvals for funding and the overall budget for the project before breaking ground. </a:t>
            </a:r>
          </a:p>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16</a:t>
            </a:fld>
            <a:endParaRPr lang="id-ID"/>
          </a:p>
        </p:txBody>
      </p:sp>
    </p:spTree>
    <p:extLst>
      <p:ext uri="{BB962C8B-B14F-4D97-AF65-F5344CB8AC3E}">
        <p14:creationId xmlns:p14="http://schemas.microsoft.com/office/powerpoint/2010/main" val="171978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000"/>
              </a:spcAft>
            </a:pP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17</a:t>
            </a:fld>
            <a:endParaRPr lang="id-ID"/>
          </a:p>
        </p:txBody>
      </p:sp>
    </p:spTree>
    <p:extLst>
      <p:ext uri="{BB962C8B-B14F-4D97-AF65-F5344CB8AC3E}">
        <p14:creationId xmlns:p14="http://schemas.microsoft.com/office/powerpoint/2010/main" val="117482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Complete Permitting Process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At the end of Phase Three, the County must complete the permitting process. </a:t>
            </a:r>
          </a:p>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18</a:t>
            </a:fld>
            <a:endParaRPr lang="id-ID"/>
          </a:p>
        </p:txBody>
      </p:sp>
    </p:spTree>
    <p:extLst>
      <p:ext uri="{BB962C8B-B14F-4D97-AF65-F5344CB8AC3E}">
        <p14:creationId xmlns:p14="http://schemas.microsoft.com/office/powerpoint/2010/main" val="4227744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19</a:t>
            </a:fld>
            <a:endParaRPr lang="id-ID"/>
          </a:p>
        </p:txBody>
      </p:sp>
    </p:spTree>
    <p:extLst>
      <p:ext uri="{BB962C8B-B14F-4D97-AF65-F5344CB8AC3E}">
        <p14:creationId xmlns:p14="http://schemas.microsoft.com/office/powerpoint/2010/main" val="140114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here on [DATE] and were told to pursue Transfer Station (County-Only) and investigate increased recycling capabilities (ADD SLIDE TO RECAP PHASE ONE) </a:t>
            </a:r>
          </a:p>
        </p:txBody>
      </p:sp>
      <p:sp>
        <p:nvSpPr>
          <p:cNvPr id="4" name="Slide Number Placeholder 3"/>
          <p:cNvSpPr>
            <a:spLocks noGrp="1"/>
          </p:cNvSpPr>
          <p:nvPr>
            <p:ph type="sldNum" sz="quarter" idx="5"/>
          </p:nvPr>
        </p:nvSpPr>
        <p:spPr/>
        <p:txBody>
          <a:bodyPr/>
          <a:lstStyle/>
          <a:p>
            <a:fld id="{EB6173D4-287F-4CA9-B8CF-1DA94A4DA08D}" type="slidenum">
              <a:rPr lang="en-US" smtClean="0"/>
              <a:t>2</a:t>
            </a:fld>
            <a:endParaRPr lang="en-US"/>
          </a:p>
        </p:txBody>
      </p:sp>
    </p:spTree>
    <p:extLst>
      <p:ext uri="{BB962C8B-B14F-4D97-AF65-F5344CB8AC3E}">
        <p14:creationId xmlns:p14="http://schemas.microsoft.com/office/powerpoint/2010/main" val="55516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Detailed Engineering Design</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At the end of Phase Four, the County should have a final detailed engineering design in hand, including the final footprint and elevation drawings for all required buildings and necessary infrastructure for construction.</a:t>
            </a:r>
          </a:p>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20</a:t>
            </a:fld>
            <a:endParaRPr lang="id-ID"/>
          </a:p>
        </p:txBody>
      </p:sp>
    </p:spTree>
    <p:extLst>
      <p:ext uri="{BB962C8B-B14F-4D97-AF65-F5344CB8AC3E}">
        <p14:creationId xmlns:p14="http://schemas.microsoft.com/office/powerpoint/2010/main" val="2835757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000"/>
              </a:spcAft>
            </a:pP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21</a:t>
            </a:fld>
            <a:endParaRPr lang="id-ID"/>
          </a:p>
        </p:txBody>
      </p:sp>
    </p:spTree>
    <p:extLst>
      <p:ext uri="{BB962C8B-B14F-4D97-AF65-F5344CB8AC3E}">
        <p14:creationId xmlns:p14="http://schemas.microsoft.com/office/powerpoint/2010/main" val="173822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22</a:t>
            </a:fld>
            <a:endParaRPr lang="id-ID"/>
          </a:p>
        </p:txBody>
      </p:sp>
    </p:spTree>
    <p:extLst>
      <p:ext uri="{BB962C8B-B14F-4D97-AF65-F5344CB8AC3E}">
        <p14:creationId xmlns:p14="http://schemas.microsoft.com/office/powerpoint/2010/main" val="3859817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Complete Construction - </a:t>
            </a:r>
            <a:r>
              <a:rPr lang="en-US" sz="1100">
                <a:effectLst/>
                <a:latin typeface="Calibri Light" panose="020F0302020204030204" pitchFamily="34" charset="0"/>
                <a:ea typeface="Calibri Light" panose="020F0302020204030204" pitchFamily="34" charset="0"/>
                <a:cs typeface="Times New Roman" panose="02020603050405020304" pitchFamily="18" charset="0"/>
              </a:rPr>
              <a:t>Phase Five concludes at the end of the building period once facility construction is complete. </a:t>
            </a:r>
          </a:p>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23</a:t>
            </a:fld>
            <a:endParaRPr lang="id-ID"/>
          </a:p>
        </p:txBody>
      </p:sp>
    </p:spTree>
    <p:extLst>
      <p:ext uri="{BB962C8B-B14F-4D97-AF65-F5344CB8AC3E}">
        <p14:creationId xmlns:p14="http://schemas.microsoft.com/office/powerpoint/2010/main" val="2340880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24</a:t>
            </a:fld>
            <a:endParaRPr lang="id-ID"/>
          </a:p>
        </p:txBody>
      </p:sp>
    </p:spTree>
    <p:extLst>
      <p:ext uri="{BB962C8B-B14F-4D97-AF65-F5344CB8AC3E}">
        <p14:creationId xmlns:p14="http://schemas.microsoft.com/office/powerpoint/2010/main" val="204995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Transition Operations - </a:t>
            </a:r>
            <a:r>
              <a:rPr lang="en-US" sz="1100">
                <a:effectLst/>
                <a:latin typeface="Calibri Light" panose="020F0302020204030204" pitchFamily="34" charset="0"/>
                <a:ea typeface="Calibri Light" panose="020F0302020204030204" pitchFamily="34" charset="0"/>
                <a:cs typeface="Times New Roman" panose="02020603050405020304" pitchFamily="18" charset="0"/>
              </a:rPr>
              <a:t>At the end of Phase Six, the County will be ready to transition operations from the landfill to the transfer station. </a:t>
            </a:r>
          </a:p>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25</a:t>
            </a:fld>
            <a:endParaRPr lang="id-ID"/>
          </a:p>
        </p:txBody>
      </p:sp>
    </p:spTree>
    <p:extLst>
      <p:ext uri="{BB962C8B-B14F-4D97-AF65-F5344CB8AC3E}">
        <p14:creationId xmlns:p14="http://schemas.microsoft.com/office/powerpoint/2010/main" val="3296900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26</a:t>
            </a:fld>
            <a:endParaRPr lang="id-ID"/>
          </a:p>
        </p:txBody>
      </p:sp>
    </p:spTree>
    <p:extLst>
      <p:ext uri="{BB962C8B-B14F-4D97-AF65-F5344CB8AC3E}">
        <p14:creationId xmlns:p14="http://schemas.microsoft.com/office/powerpoint/2010/main" val="3777332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27</a:t>
            </a:fld>
            <a:endParaRPr lang="id-ID"/>
          </a:p>
        </p:txBody>
      </p:sp>
    </p:spTree>
    <p:extLst>
      <p:ext uri="{BB962C8B-B14F-4D97-AF65-F5344CB8AC3E}">
        <p14:creationId xmlns:p14="http://schemas.microsoft.com/office/powerpoint/2010/main" val="302561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FDE98-10BC-4E17-8722-A7D71B2A8385}" type="slidenum">
              <a:rPr lang="en-US" smtClean="0"/>
              <a:t>28</a:t>
            </a:fld>
            <a:endParaRPr lang="en-US"/>
          </a:p>
        </p:txBody>
      </p:sp>
    </p:spTree>
    <p:extLst>
      <p:ext uri="{BB962C8B-B14F-4D97-AF65-F5344CB8AC3E}">
        <p14:creationId xmlns:p14="http://schemas.microsoft.com/office/powerpoint/2010/main" val="2398239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Light" panose="020F0302020204030204" pitchFamily="34" charset="0"/>
                <a:ea typeface="Calibri Light" panose="020F0302020204030204" pitchFamily="34" charset="0"/>
                <a:cs typeface="Times New Roman" panose="02020603050405020304" pitchFamily="18" charset="0"/>
              </a:rPr>
              <a:t>With approximately 60% of the residential waste stream comprised of recyclable material, this forms the base of the total tons of material that could potentially be recovered and recycled. There is currently no possibility of a 100% recovery rate through which all of this tonnage could be recovered.</a:t>
            </a:r>
            <a:r>
              <a:rPr lang="en-US" sz="1800" b="1" dirty="0">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dirty="0">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Light" panose="020F0302020204030204" pitchFamily="34" charset="0"/>
                <a:ea typeface="Calibri Light" panose="020F0302020204030204" pitchFamily="34" charset="0"/>
                <a:cs typeface="Times New Roman" panose="02020603050405020304" pitchFamily="18" charset="0"/>
              </a:rPr>
              <a:t>As notes above, that Other Residue refers to non-recyclable content. Using the aforementioned waste characterization data to form the waste composition assumptions indicates that 60.9% of the commercial MSW that is currently being disposed is recyclable. </a:t>
            </a:r>
            <a:r>
              <a:rPr lang="en-US" sz="1800" b="1" dirty="0">
                <a:effectLst/>
                <a:latin typeface="Calibri Light" panose="020F0302020204030204" pitchFamily="34" charset="0"/>
                <a:ea typeface="Calibri Light" panose="020F0302020204030204" pitchFamily="34" charset="0"/>
                <a:cs typeface="Times New Roman" panose="02020603050405020304" pitchFamily="18" charset="0"/>
              </a:rPr>
              <a:t>As with residential waste, this figure represents the total tons of recyclable material in the waste stream and does not indicate the amount that is recoverable through collections and processing.   </a:t>
            </a: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29</a:t>
            </a:fld>
            <a:endParaRPr lang="id-ID"/>
          </a:p>
        </p:txBody>
      </p:sp>
    </p:spTree>
    <p:extLst>
      <p:ext uri="{BB962C8B-B14F-4D97-AF65-F5344CB8AC3E}">
        <p14:creationId xmlns:p14="http://schemas.microsoft.com/office/powerpoint/2010/main" val="395776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3</a:t>
            </a:fld>
            <a:endParaRPr lang="id-ID"/>
          </a:p>
        </p:txBody>
      </p:sp>
    </p:spTree>
    <p:extLst>
      <p:ext uri="{BB962C8B-B14F-4D97-AF65-F5344CB8AC3E}">
        <p14:creationId xmlns:p14="http://schemas.microsoft.com/office/powerpoint/2010/main" val="48864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000"/>
              </a:spcAft>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In order to process the recyclable materials identified above, the County needs equipment and/or infrastructure to do so. The following is a description of the facilities needed to process recyclable materials in the County. The following section includes a description and cost of additional material recovery infrastructure to include the following possible streams for processing:</a:t>
            </a:r>
          </a:p>
          <a:p>
            <a:pPr marL="0" marR="0" algn="just">
              <a:spcBef>
                <a:spcPts val="0"/>
              </a:spcBef>
              <a:spcAft>
                <a:spcPts val="1000"/>
              </a:spcAft>
            </a:pPr>
            <a:endParaRPr lang="en-US" sz="1800">
              <a:effectLst/>
              <a:latin typeface="Calibri Light" panose="020F0302020204030204" pitchFamily="34" charset="0"/>
              <a:ea typeface="Calibri Light" panose="020F03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Material Recovery Facility (MRF)</a:t>
            </a:r>
          </a:p>
          <a:p>
            <a:pPr marL="342900" marR="0" lvl="0" indent="-342900" algn="l">
              <a:spcBef>
                <a:spcPts val="0"/>
              </a:spcBef>
              <a:spcAft>
                <a:spcPts val="0"/>
              </a:spcAft>
              <a:buFont typeface="Symbol" panose="05050102010706020507" pitchFamily="18" charset="2"/>
              <a:buChar cha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Food and Organic Waste Recycling </a:t>
            </a:r>
          </a:p>
          <a:p>
            <a:pPr marL="342900" marR="0" lvl="0" indent="-342900" algn="l">
              <a:spcBef>
                <a:spcPts val="0"/>
              </a:spcBef>
              <a:spcAft>
                <a:spcPts val="0"/>
              </a:spcAft>
              <a:buFont typeface="Symbol" panose="05050102010706020507" pitchFamily="18" charset="2"/>
              <a:buChar cha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Glass</a:t>
            </a:r>
          </a:p>
          <a:p>
            <a:pPr marL="342900" marR="0" lvl="0" indent="-342900" algn="l">
              <a:spcBef>
                <a:spcPts val="0"/>
              </a:spcBef>
              <a:spcAft>
                <a:spcPts val="0"/>
              </a:spcAft>
              <a:buFont typeface="Symbol" panose="05050102010706020507" pitchFamily="18" charset="2"/>
              <a:buChar cha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Mixed Waste Processing</a:t>
            </a:r>
          </a:p>
          <a:p>
            <a:pPr marL="0" marR="0" lvl="0" indent="0">
              <a:spcBef>
                <a:spcPts val="800"/>
              </a:spcBef>
              <a:spcAft>
                <a:spcPts val="300"/>
              </a:spcAft>
              <a:buFont typeface="+mj-lt"/>
              <a:buNone/>
              <a:tabLst>
                <a:tab pos="571500" algn="l"/>
              </a:tabLst>
            </a:pP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30</a:t>
            </a:fld>
            <a:endParaRPr lang="id-ID"/>
          </a:p>
        </p:txBody>
      </p:sp>
    </p:spTree>
    <p:extLst>
      <p:ext uri="{BB962C8B-B14F-4D97-AF65-F5344CB8AC3E}">
        <p14:creationId xmlns:p14="http://schemas.microsoft.com/office/powerpoint/2010/main" val="773692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Light" panose="020F0302020204030204" pitchFamily="34" charset="0"/>
                <a:ea typeface="Calibri Light" panose="020F0302020204030204" pitchFamily="34" charset="0"/>
                <a:cs typeface="Times New Roman" panose="02020603050405020304" pitchFamily="18" charset="0"/>
              </a:rPr>
              <a:t>The following table shows the total volume of recycled material collected based on the implementation of programs and capture of the various waste streams. These totals are used to estimate the tons processed at the MRF (as well as the residue).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31</a:t>
            </a:fld>
            <a:endParaRPr lang="id-ID"/>
          </a:p>
        </p:txBody>
      </p:sp>
    </p:spTree>
    <p:extLst>
      <p:ext uri="{BB962C8B-B14F-4D97-AF65-F5344CB8AC3E}">
        <p14:creationId xmlns:p14="http://schemas.microsoft.com/office/powerpoint/2010/main" val="407778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32</a:t>
            </a:fld>
            <a:endParaRPr lang="id-ID"/>
          </a:p>
        </p:txBody>
      </p:sp>
    </p:spTree>
    <p:extLst>
      <p:ext uri="{BB962C8B-B14F-4D97-AF65-F5344CB8AC3E}">
        <p14:creationId xmlns:p14="http://schemas.microsoft.com/office/powerpoint/2010/main" val="2925824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300"/>
              </a:spcAft>
              <a:buClrTx/>
              <a:buSzTx/>
              <a:buFont typeface="+mj-lt"/>
              <a:buNone/>
              <a:tabLst>
                <a:tab pos="571500" algn="l"/>
              </a:tabLst>
              <a:defRPr/>
            </a:pPr>
            <a:r>
              <a:rPr lang="en-US" sz="1800" dirty="0">
                <a:effectLst/>
                <a:latin typeface="Calibri Light" panose="020F0302020204030204" pitchFamily="34" charset="0"/>
                <a:ea typeface="Calibri Light" panose="020F0302020204030204" pitchFamily="34" charset="0"/>
                <a:cs typeface="Times New Roman" panose="02020603050405020304" pitchFamily="18" charset="0"/>
              </a:rPr>
              <a:t>As indicated in the above tables, the collected single stream will also contain non-program materials such as Organics and Other Residue, as well as materials that may not have a market and may not be recovered at the MRF, such as Mixed Plastics. In addition, not all recyclable items will be recovered at a MRF. Some get missed or placed in the wrong materials, meaning that 100% recovery of the incoming materials is not practical or possible. The MRF processing model looks at the estimated incoming materials and assumes they have an average composition similar to the single streams from Kent and Mecklenburg Counties (that also have a mix of residential and commercial single stream). The model also estimates the recovery based on other manual or equipment sorting from other similar MRFs. If the incoming tonnage is a little less than expected, it is possible that manual recoveries might be slightly higher, but this should give a good estimate of recovery at the designated tonnages.</a:t>
            </a:r>
          </a:p>
          <a:p>
            <a:pPr marL="0" marR="0" lvl="0" indent="0">
              <a:spcBef>
                <a:spcPts val="800"/>
              </a:spcBef>
              <a:spcAft>
                <a:spcPts val="300"/>
              </a:spcAft>
              <a:buFont typeface="+mj-lt"/>
              <a:buNone/>
              <a:tabLst>
                <a:tab pos="571500" algn="l"/>
              </a:tabLst>
            </a:pP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33</a:t>
            </a:fld>
            <a:endParaRPr lang="id-ID"/>
          </a:p>
        </p:txBody>
      </p:sp>
    </p:spTree>
    <p:extLst>
      <p:ext uri="{BB962C8B-B14F-4D97-AF65-F5344CB8AC3E}">
        <p14:creationId xmlns:p14="http://schemas.microsoft.com/office/powerpoint/2010/main" val="1372254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34</a:t>
            </a:fld>
            <a:endParaRPr lang="id-ID"/>
          </a:p>
        </p:txBody>
      </p:sp>
    </p:spTree>
    <p:extLst>
      <p:ext uri="{BB962C8B-B14F-4D97-AF65-F5344CB8AC3E}">
        <p14:creationId xmlns:p14="http://schemas.microsoft.com/office/powerpoint/2010/main" val="4105177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a:t>Discuss how this could work financially at scale </a:t>
            </a:r>
          </a:p>
        </p:txBody>
      </p:sp>
      <p:sp>
        <p:nvSpPr>
          <p:cNvPr id="4" name="Slide Number Placeholder 3"/>
          <p:cNvSpPr>
            <a:spLocks noGrp="1"/>
          </p:cNvSpPr>
          <p:nvPr>
            <p:ph type="sldNum" sz="quarter" idx="5"/>
          </p:nvPr>
        </p:nvSpPr>
        <p:spPr/>
        <p:txBody>
          <a:bodyPr/>
          <a:lstStyle/>
          <a:p>
            <a:fld id="{9F921BC1-EF45-422C-B3C8-08F40954D35B}" type="slidenum">
              <a:rPr lang="id-ID" smtClean="0"/>
              <a:t>35</a:t>
            </a:fld>
            <a:endParaRPr lang="id-ID"/>
          </a:p>
        </p:txBody>
      </p:sp>
    </p:spTree>
    <p:extLst>
      <p:ext uri="{BB962C8B-B14F-4D97-AF65-F5344CB8AC3E}">
        <p14:creationId xmlns:p14="http://schemas.microsoft.com/office/powerpoint/2010/main" val="2036902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36</a:t>
            </a:fld>
            <a:endParaRPr lang="id-ID"/>
          </a:p>
        </p:txBody>
      </p:sp>
    </p:spTree>
    <p:extLst>
      <p:ext uri="{BB962C8B-B14F-4D97-AF65-F5344CB8AC3E}">
        <p14:creationId xmlns:p14="http://schemas.microsoft.com/office/powerpoint/2010/main" val="328431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300"/>
              </a:spcBef>
              <a:spcAft>
                <a:spcPts val="0"/>
              </a:spcAft>
              <a:buFont typeface="+mj-lt"/>
              <a:buNone/>
            </a:pPr>
            <a:r>
              <a:rPr lang="en-US" sz="1400" b="1" u="sng">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rPr>
              <a:t>Funding Sources</a:t>
            </a:r>
            <a:r>
              <a:rPr lang="en-US" sz="1400" b="1">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rPr>
              <a:t>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Funding sources for transitioning a community away from landfill-dominant disposal are expanding. In the past few years, we have seen federal grants from agencies like the EPA, DOE, and USDA, as well as private foundations like the Recycling Partnership, to support local governments in increasing waste diversion. </a:t>
            </a:r>
          </a:p>
          <a:p>
            <a:pPr marL="342900" marR="0" lvl="0" indent="-342900" algn="l">
              <a:spcBef>
                <a:spcPts val="0"/>
              </a:spcBef>
              <a:spcAft>
                <a:spcPts val="0"/>
              </a:spcAft>
              <a:buFont typeface="Symbol" panose="05050102010706020507" pitchFamily="18" charset="2"/>
              <a:buChar char=""/>
            </a:pPr>
            <a:r>
              <a:rPr lang="en-US" sz="1050" b="1">
                <a:solidFill>
                  <a:srgbClr val="1B1B1B"/>
                </a:solidFill>
                <a:effectLst/>
                <a:latin typeface="Calibri Light" panose="020F0302020204030204" pitchFamily="34" charset="0"/>
                <a:ea typeface="Calibri Light" panose="020F0302020204030204" pitchFamily="34" charset="0"/>
                <a:cs typeface="Calibri Light" panose="020F0302020204030204" pitchFamily="34" charset="0"/>
              </a:rPr>
              <a:t>Solid Waste Infrastructure for Recycling</a:t>
            </a:r>
            <a:r>
              <a:rPr lang="en-US" sz="1050" b="1">
                <a:effectLst/>
                <a:latin typeface="Calibri Light" panose="020F0302020204030204" pitchFamily="34" charset="0"/>
                <a:ea typeface="Calibri Light" panose="020F0302020204030204" pitchFamily="34" charset="0"/>
                <a:cs typeface="Times New Roman" panose="02020603050405020304" pitchFamily="18" charset="0"/>
              </a:rPr>
              <a:t> (SWIFR), US, EPA</a:t>
            </a:r>
            <a:endParaRPr lang="en-US" sz="1050">
              <a:effectLst/>
              <a:latin typeface="Calibri Light" panose="020F0302020204030204" pitchFamily="34" charset="0"/>
              <a:ea typeface="Calibri Light" panose="020F0302020204030204" pitchFamily="34" charset="0"/>
              <a:cs typeface="Times New Roman" panose="02020603050405020304" pitchFamily="18" charset="0"/>
            </a:endParaRPr>
          </a:p>
          <a:p>
            <a:pPr marL="457200" marR="0" indent="0" algn="l">
              <a:spcBef>
                <a:spcPts val="0"/>
              </a:spcBef>
              <a:spcAft>
                <a:spcPts val="0"/>
              </a:spcAft>
            </a:pPr>
            <a:r>
              <a:rPr lang="en-US" sz="1050">
                <a:solidFill>
                  <a:srgbClr val="1B1B1B"/>
                </a:solidFill>
                <a:effectLst/>
                <a:latin typeface="Calibri Light" panose="020F0302020204030204" pitchFamily="34" charset="0"/>
                <a:ea typeface="Calibri Light" panose="020F0302020204030204" pitchFamily="34" charset="0"/>
                <a:cs typeface="Calibri Light" panose="020F0302020204030204" pitchFamily="34" charset="0"/>
              </a:rPr>
              <a:t>On September 13, 2023, the EPA announced the selectees for the Solid Waste Infrastructure for Recycling grants for Communities and the recipients of the recycling grants for States and Territories. Then, on November 15, 2023, EPA announced the selectees for the Solid Waste Infrastructure for Recycling Grants for Tribes and Intertribal Consortia. </a:t>
            </a:r>
            <a:r>
              <a:rPr lang="en-US" sz="1050" u="sng">
                <a:solidFill>
                  <a:srgbClr val="005EA2"/>
                </a:solidFill>
                <a:effectLst/>
                <a:latin typeface="Calibri Light" panose="020F0302020204030204" pitchFamily="34" charset="0"/>
                <a:ea typeface="Calibri Light" panose="020F0302020204030204" pitchFamily="34" charset="0"/>
                <a:cs typeface="Calibri Light" panose="020F0302020204030204" pitchFamily="34" charset="0"/>
                <a:hlinkClick r:id="rId3"/>
              </a:rPr>
              <a:t>Check out the list of recipients and selectees.</a:t>
            </a:r>
            <a:r>
              <a:rPr lang="en-US" sz="1050" u="sng">
                <a:solidFill>
                  <a:srgbClr val="005EA2"/>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US" sz="1050">
                <a:effectLst/>
                <a:latin typeface="Calibri Light" panose="020F0302020204030204" pitchFamily="34" charset="0"/>
                <a:ea typeface="Calibri Light" panose="020F0302020204030204" pitchFamily="34" charset="0"/>
                <a:cs typeface="Times New Roman" panose="02020603050405020304" pitchFamily="18" charset="0"/>
              </a:rPr>
              <a:t>The next round of SWIFR funding will likely be made available in 2025. As of the publication of this report, the RFP has yet to be released. </a:t>
            </a:r>
          </a:p>
          <a:p>
            <a:pPr marL="742950" marR="0" lvl="1" indent="-285750" algn="l">
              <a:spcBef>
                <a:spcPts val="0"/>
              </a:spcBef>
              <a:spcAft>
                <a:spcPts val="0"/>
              </a:spcAft>
              <a:buFont typeface="Courier New" panose="02070309020205020404" pitchFamily="49" charset="0"/>
              <a:buChar char="o"/>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The entities eligible to apply for the Solid Waste Infrastructure for Recycling Grants for Communities are political subdivisions of states and territories. EPA considers counties, cities, towns, parishes, and similar units of governments that have executive and legislative functions to be political subdivisions of states and territories.</a:t>
            </a:r>
          </a:p>
          <a:p>
            <a:pPr marL="742950" marR="0" lvl="1" indent="-285750" algn="l">
              <a:spcBef>
                <a:spcPts val="0"/>
              </a:spcBef>
              <a:spcAft>
                <a:spcPts val="0"/>
              </a:spcAft>
              <a:buFont typeface="Courier New" panose="02070309020205020404" pitchFamily="49" charset="0"/>
              <a:buChar char="o"/>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The Bipartisan Infrastructure Law provides $275,000,000 total from Fiscal Year 2022 to Fiscal Year 2026 for grants authorized under the Save Our Seas 2.0 Act. Projects funded through the funding opportunity will:</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Implement the “building a circular economy for all strategy series.”</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Improve local post-consumer materials management programs, including municipal recycling.</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Make improvements to local waste management systems.</a:t>
            </a:r>
          </a:p>
          <a:p>
            <a:pPr marL="742950" marR="0" lvl="1" indent="-285750" algn="l">
              <a:spcBef>
                <a:spcPts val="0"/>
              </a:spcBef>
              <a:spcAft>
                <a:spcPts val="0"/>
              </a:spcAft>
              <a:buFont typeface="Courier New" panose="02070309020205020404" pitchFamily="49" charset="0"/>
              <a:buChar char="o"/>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Eligible Activities: Materials and waste streams within the scope of this funding opportunity include municipal solid waste, including plastics, organics, paper, metal, glass, and construction and demolition debris. This also includes the management pathways of source reduction, reuse, sending materials to material recovery facilities, composting, industrial uses (e.g., rendering, anaerobic digestion), and feeding animals. </a:t>
            </a:r>
          </a:p>
          <a:p>
            <a:pPr marL="914400" marR="0" indent="0" algn="l">
              <a:spcBef>
                <a:spcPts val="0"/>
              </a:spcBef>
              <a:spcAft>
                <a:spcPts val="0"/>
              </a:spcAft>
            </a:pPr>
            <a:r>
              <a:rPr lang="en-US" sz="1000">
                <a:effectLst/>
                <a:latin typeface="Calibri Light" panose="020F0302020204030204" pitchFamily="34" charset="0"/>
                <a:ea typeface="Calibri Light" panose="020F0302020204030204" pitchFamily="34" charset="0"/>
                <a:cs typeface="Times New Roman" panose="02020603050405020304" pitchFamily="18" charset="0"/>
              </a:rPr>
              <a:t> </a:t>
            </a:r>
            <a:endParaRPr lang="en-US" sz="1050">
              <a:effectLst/>
              <a:latin typeface="Calibri Light" panose="020F0302020204030204" pitchFamily="34" charset="0"/>
              <a:ea typeface="Calibri Light" panose="020F03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sz="1050" b="1">
                <a:effectLst/>
                <a:latin typeface="Calibri Light" panose="020F0302020204030204" pitchFamily="34" charset="0"/>
                <a:ea typeface="Calibri Light" panose="020F0302020204030204" pitchFamily="34" charset="0"/>
                <a:cs typeface="Times New Roman" panose="02020603050405020304" pitchFamily="18" charset="0"/>
              </a:rPr>
              <a:t>The Recycling Partnership (a private foundation)</a:t>
            </a:r>
            <a:endParaRPr lang="en-US" sz="1050">
              <a:effectLst/>
              <a:latin typeface="Calibri Light" panose="020F0302020204030204" pitchFamily="34" charset="0"/>
              <a:ea typeface="Calibri Light" panose="020F0302020204030204" pitchFamily="34" charset="0"/>
              <a:cs typeface="Times New Roman" panose="02020603050405020304" pitchFamily="18" charset="0"/>
            </a:endParaRPr>
          </a:p>
          <a:p>
            <a:pPr marL="457200" marR="0" indent="0" algn="l">
              <a:spcBef>
                <a:spcPts val="0"/>
              </a:spcBef>
              <a:spcAft>
                <a:spcPts val="0"/>
              </a:spcAft>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The Recycling Partnership works with communities and recycling facilities, including materials recovery facilities, processors, and secondary processors, across the U.S. to improve access, collections, operations, and processing through various grant and technical assistance opportunities. Campbell County would be eligible for all of TRP’s grant programs.</a:t>
            </a:r>
          </a:p>
          <a:p>
            <a:pPr marL="457200" marR="0" indent="0" algn="l">
              <a:spcBef>
                <a:spcPts val="0"/>
              </a:spcBef>
              <a:spcAft>
                <a:spcPts val="0"/>
              </a:spcAft>
            </a:pPr>
            <a:r>
              <a:rPr lang="en-US" sz="1050" b="1">
                <a:effectLst/>
                <a:latin typeface="Calibri Light" panose="020F0302020204030204" pitchFamily="34" charset="0"/>
                <a:ea typeface="Calibri Light" panose="020F0302020204030204" pitchFamily="34" charset="0"/>
                <a:cs typeface="Times New Roman" panose="02020603050405020304" pitchFamily="18" charset="0"/>
              </a:rPr>
              <a:t> </a:t>
            </a:r>
            <a:endParaRPr lang="en-US" sz="1050">
              <a:effectLst/>
              <a:latin typeface="Calibri Light" panose="020F0302020204030204" pitchFamily="34" charset="0"/>
              <a:ea typeface="Calibri Light" panose="020F0302020204030204" pitchFamily="34" charset="0"/>
              <a:cs typeface="Times New Roman" panose="02020603050405020304" pitchFamily="18" charset="0"/>
            </a:endParaRPr>
          </a:p>
          <a:p>
            <a:pPr marL="742950" marR="0" lvl="1" indent="-285750" algn="l">
              <a:spcBef>
                <a:spcPts val="0"/>
              </a:spcBef>
              <a:spcAft>
                <a:spcPts val="0"/>
              </a:spcAft>
              <a:buFont typeface="Courier New" panose="02070309020205020404" pitchFamily="49" charset="0"/>
              <a:buChar char="o"/>
            </a:pPr>
            <a:r>
              <a:rPr lang="en-US" sz="1050" u="sng">
                <a:solidFill>
                  <a:srgbClr val="00748D"/>
                </a:solidFill>
                <a:effectLst/>
                <a:latin typeface="Calibri Light" panose="020F0302020204030204" pitchFamily="34" charset="0"/>
                <a:ea typeface="Calibri Light" panose="020F0302020204030204" pitchFamily="34" charset="0"/>
                <a:cs typeface="Times New Roman" panose="02020603050405020304" pitchFamily="18" charset="0"/>
                <a:hlinkClick r:id="rId4"/>
              </a:rPr>
              <a:t>Residential Curbside Recycling Cart Grants:</a:t>
            </a:r>
            <a:r>
              <a:rPr lang="en-US" sz="1050">
                <a:effectLst/>
                <a:latin typeface="Calibri Light" panose="020F0302020204030204" pitchFamily="34" charset="0"/>
                <a:ea typeface="Calibri Light" panose="020F0302020204030204" pitchFamily="34" charset="0"/>
                <a:cs typeface="Times New Roman" panose="02020603050405020304" pitchFamily="18" charset="0"/>
              </a:rPr>
              <a:t> Through The Recycling Partnership’s Residential Curbside Recycling Cart Grant, communities are provided grant funding, technical assistance, and the design of education and outreach materials to help advance recycling and improve recycling access and capacity for U.S. residents. Communities considering any of the following three system improvements are encouraged to apply:  </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Implementing a new cart-based curbside recycling program </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Converting existing bin or bag-based programs to carts </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Expanding service area to improve access and equity</a:t>
            </a:r>
          </a:p>
          <a:p>
            <a:pPr marL="0" marR="0" algn="l">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 </a:t>
            </a:r>
          </a:p>
          <a:p>
            <a:pPr marL="742950" marR="0" lvl="1" indent="-285750" algn="l">
              <a:spcBef>
                <a:spcPts val="0"/>
              </a:spcBef>
              <a:spcAft>
                <a:spcPts val="0"/>
              </a:spcAft>
              <a:buFont typeface="Courier New" panose="02070309020205020404" pitchFamily="49" charset="0"/>
              <a:buChar char="o"/>
            </a:pPr>
            <a:r>
              <a:rPr lang="en-US" sz="1050" u="sng">
                <a:solidFill>
                  <a:srgbClr val="00748D"/>
                </a:solidFill>
                <a:effectLst/>
                <a:latin typeface="Calibri Light" panose="020F0302020204030204" pitchFamily="34" charset="0"/>
                <a:ea typeface="Calibri Light" panose="020F0302020204030204" pitchFamily="34" charset="0"/>
                <a:cs typeface="Times New Roman" panose="02020603050405020304" pitchFamily="18" charset="0"/>
                <a:hlinkClick r:id="rId5"/>
              </a:rPr>
              <a:t>Residential Drop-Off Recycling Grant Program</a:t>
            </a:r>
            <a:r>
              <a:rPr lang="en-US" sz="1050">
                <a:effectLst/>
                <a:latin typeface="Calibri Light" panose="020F0302020204030204" pitchFamily="34" charset="0"/>
                <a:ea typeface="Calibri Light" panose="020F0302020204030204" pitchFamily="34" charset="0"/>
                <a:cs typeface="Times New Roman" panose="02020603050405020304" pitchFamily="18" charset="0"/>
              </a:rPr>
              <a:t>: Communities are provided grant funding, technical assistance, and the design of education and outreach materials to help advance recycling and improve drop-off access and capacity for residents. Communities considering any of the following system improvements are encouraged to apply:  </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Constructing new drop-off sites to expand recycling access.</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Infrastructure enhancements to connect to regional MRFs or transfer stations through hub-and-spoke model transportation.</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Converting existing drop-off sites from unstaffed to staffed sites.</a:t>
            </a:r>
          </a:p>
          <a:p>
            <a:pPr marL="1143000" marR="0" lvl="2" indent="-228600" algn="l">
              <a:spcBef>
                <a:spcPts val="0"/>
              </a:spcBef>
              <a:spcAft>
                <a:spcPts val="0"/>
              </a:spcAft>
              <a:buFont typeface="Wingdings" panose="05000000000000000000" pitchFamily="2" charset="2"/>
              <a:buChar char=""/>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Implementing commingled compaction for collection efficiency.</a:t>
            </a:r>
          </a:p>
          <a:p>
            <a:pPr marL="1371600" marR="0" indent="0" algn="l">
              <a:spcBef>
                <a:spcPts val="0"/>
              </a:spcBef>
              <a:spcAft>
                <a:spcPts val="0"/>
              </a:spcAft>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 </a:t>
            </a:r>
          </a:p>
          <a:p>
            <a:pPr marL="742950" marR="0" lvl="1" indent="-285750" algn="l">
              <a:spcBef>
                <a:spcPts val="0"/>
              </a:spcBef>
              <a:spcAft>
                <a:spcPts val="0"/>
              </a:spcAft>
              <a:buFont typeface="Courier New" panose="02070309020205020404" pitchFamily="49" charset="0"/>
              <a:buChar char="o"/>
            </a:pPr>
            <a:r>
              <a:rPr lang="en-US" sz="1050" u="sng">
                <a:solidFill>
                  <a:srgbClr val="00748D"/>
                </a:solidFill>
                <a:effectLst/>
                <a:latin typeface="Calibri Light" panose="020F0302020204030204" pitchFamily="34" charset="0"/>
                <a:ea typeface="Calibri Light" panose="020F0302020204030204" pitchFamily="34" charset="0"/>
                <a:cs typeface="Times New Roman" panose="02020603050405020304" pitchFamily="18" charset="0"/>
                <a:hlinkClick r:id="rId6"/>
              </a:rPr>
              <a:t>Multifamily Recycling Program Grants</a:t>
            </a:r>
            <a:r>
              <a:rPr lang="en-US" sz="1050">
                <a:effectLst/>
                <a:latin typeface="Calibri Light" panose="020F0302020204030204" pitchFamily="34" charset="0"/>
                <a:ea typeface="Calibri Light" panose="020F0302020204030204" pitchFamily="34" charset="0"/>
                <a:cs typeface="Times New Roman" panose="02020603050405020304" pitchFamily="18" charset="0"/>
              </a:rPr>
              <a:t>: To advance recycling and increase equity at multifamily properties to develop new and improve existing recycling programs</a:t>
            </a:r>
          </a:p>
          <a:p>
            <a:pPr marL="742950" marR="0" lvl="1" indent="-285750" algn="l">
              <a:spcBef>
                <a:spcPts val="0"/>
              </a:spcBef>
              <a:spcAft>
                <a:spcPts val="0"/>
              </a:spcAft>
              <a:buFont typeface="Courier New" panose="02070309020205020404" pitchFamily="49" charset="0"/>
              <a:buChar char="o"/>
            </a:pPr>
            <a:r>
              <a:rPr lang="en-US" sz="1050">
                <a:effectLst/>
                <a:latin typeface="Calibri Light" panose="020F0302020204030204" pitchFamily="34" charset="0"/>
                <a:ea typeface="Calibri Light" panose="020F0302020204030204" pitchFamily="34" charset="0"/>
                <a:cs typeface="Times New Roman" panose="02020603050405020304" pitchFamily="18" charset="0"/>
              </a:rPr>
              <a:t>Among other grants that may support MRF development.</a:t>
            </a:r>
          </a:p>
          <a:p>
            <a:pPr marL="0" marR="0" algn="l">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 </a:t>
            </a:r>
          </a:p>
          <a:p>
            <a:pPr marL="0" marR="0" algn="l">
              <a:lnSpc>
                <a:spcPct val="115000"/>
              </a:lnSpc>
              <a:spcBef>
                <a:spcPts val="0"/>
              </a:spcBef>
              <a:spcAft>
                <a:spcPts val="1000"/>
              </a:spcAft>
            </a:pPr>
            <a:br>
              <a:rPr lang="en-US">
                <a:effectLst/>
              </a:rPr>
            </a:br>
            <a:r>
              <a:rPr lang="en-US" sz="1100">
                <a:effectLst/>
                <a:latin typeface="Calibri Light" panose="020F0302020204030204" pitchFamily="34" charset="0"/>
                <a:ea typeface="Calibri Light" panose="020F0302020204030204" pitchFamily="34" charset="0"/>
                <a:cs typeface="Times New Roman" panose="02020603050405020304" pitchFamily="18" charset="0"/>
              </a:rPr>
              <a:t> </a:t>
            </a:r>
          </a:p>
          <a:p>
            <a:pPr marL="0" marR="0" lvl="0" indent="0" algn="just">
              <a:spcBef>
                <a:spcPts val="300"/>
              </a:spcBef>
              <a:spcAft>
                <a:spcPts val="0"/>
              </a:spcAft>
              <a:buFont typeface="+mj-lt"/>
              <a:buNone/>
            </a:pPr>
            <a:r>
              <a:rPr lang="en-US" sz="1400" b="1" u="sng">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rPr>
              <a:t>Programs and Policies</a:t>
            </a:r>
            <a:r>
              <a:rPr lang="en-US" sz="1400" b="1">
                <a:solidFill>
                  <a:srgbClr val="759E45"/>
                </a:solidFill>
                <a:effectLst/>
                <a:latin typeface="Calibri Light" panose="020F0302020204030204" pitchFamily="34" charset="0"/>
                <a:ea typeface="MS Gothic" panose="020B0609070205080204" pitchFamily="49" charset="-128"/>
                <a:cs typeface="Times New Roman" panose="02020603050405020304" pitchFamily="18" charset="0"/>
              </a:rPr>
              <a:t> </a:t>
            </a:r>
          </a:p>
          <a:p>
            <a:pPr marL="0" marR="0" lvl="0" indent="0" algn="just">
              <a:spcBef>
                <a:spcPts val="1000"/>
              </a:spcBef>
              <a:spcAft>
                <a:spcPts val="600"/>
              </a:spcAft>
              <a:buFont typeface="+mj-lt"/>
              <a:buNone/>
              <a:tabLst>
                <a:tab pos="1490345" algn="l"/>
              </a:tabLst>
            </a:pPr>
            <a:r>
              <a:rPr lang="en-US" sz="1200" b="1">
                <a:solidFill>
                  <a:srgbClr val="767576"/>
                </a:solidFill>
                <a:effectLst/>
                <a:latin typeface="Calibri Light" panose="020F0302020204030204" pitchFamily="34" charset="0"/>
                <a:ea typeface="MS Gothic" panose="020B0609070205080204" pitchFamily="49" charset="-128"/>
                <a:cs typeface="Times New Roman" panose="02020603050405020304" pitchFamily="18" charset="0"/>
              </a:rPr>
              <a:t>Education</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In Campbell County, Virginia, it is crucial to educate residents and businesses about the significance of recycling and composting to support new and expanded waste diversion programs. While quantifying the exact payback of education programs can be challenging, their benefits are most apparent compared to areas with no educational initiatives.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The impact of education may not be immediate, but with sustained or increased investment in education for County residents and businesses, its effects will gradually materialize. Education has the potential to inspire local groups or individuals to invest their time or capital into waste management processes or infrastructure. Additionally, it can reduce contamination in recycling streams, reduce illegal dumping in areas historically affected by this issue, and decrease litter in local waterways.</a:t>
            </a:r>
          </a:p>
          <a:p>
            <a:pPr marL="0" marR="0" lvl="0" indent="0" algn="just">
              <a:spcBef>
                <a:spcPts val="1000"/>
              </a:spcBef>
              <a:spcAft>
                <a:spcPts val="600"/>
              </a:spcAft>
              <a:buFont typeface="+mj-lt"/>
              <a:buNone/>
              <a:tabLst>
                <a:tab pos="1490345" algn="l"/>
              </a:tabLst>
            </a:pPr>
            <a:endParaRPr lang="en-US" sz="1200" b="1">
              <a:solidFill>
                <a:srgbClr val="767576"/>
              </a:solidFill>
              <a:effectLst/>
              <a:latin typeface="Calibri Light" panose="020F0302020204030204" pitchFamily="34" charset="0"/>
              <a:ea typeface="MS Gothic" panose="020B0609070205080204" pitchFamily="49" charset="-128"/>
              <a:cs typeface="Times New Roman" panose="02020603050405020304" pitchFamily="18" charset="0"/>
            </a:endParaRPr>
          </a:p>
          <a:p>
            <a:pPr marL="0" marR="0" lvl="0" indent="0" algn="just">
              <a:spcBef>
                <a:spcPts val="1000"/>
              </a:spcBef>
              <a:spcAft>
                <a:spcPts val="600"/>
              </a:spcAft>
              <a:buFont typeface="+mj-lt"/>
              <a:buNone/>
              <a:tabLst>
                <a:tab pos="1490345" algn="l"/>
              </a:tabLst>
            </a:pPr>
            <a:r>
              <a:rPr lang="en-US" sz="1200" b="1">
                <a:solidFill>
                  <a:srgbClr val="767576"/>
                </a:solidFill>
                <a:effectLst/>
                <a:latin typeface="Calibri Light" panose="020F0302020204030204" pitchFamily="34" charset="0"/>
                <a:ea typeface="MS Gothic" panose="020B0609070205080204" pitchFamily="49" charset="-128"/>
                <a:cs typeface="Times New Roman" panose="02020603050405020304" pitchFamily="18" charset="0"/>
              </a:rPr>
              <a:t>Solid Waste Management Plans (SWMPs)</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Should the County decide to divorce its waste management future from the Region 2000 Services Authority, it will need to develop a solid waste management plan to comply with Virginia Code, Article 2 – Solid Waste Management (§ 10.1-1411. Regional and local solid waste management plans), which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Of note to Campbell County if it separates from Region 2000 after July 1, 2007, no permit for a new sanitary landfill, incinerator, or waste-to-energy facility, or an expansion, increase in capacity, or increase in the intake rate of an existing sanitary landfill, incinerator, or waste-to-energy facility shall be issued until the solid waste planning unit within which the facility is located has a solid waste management plan approved by the Board per the regulations, except as provided in subsection (§ 10.1-1411). Failure to attain a mandated municipal solid waste recycling rate shall not be the sole cause for the denial of any permit or permit amendment, except for sanitary landfills, incinerators, or waste-to-energy facilities, provided that all components of the solid waste management plan for the planning unit comply with the regulations. While the provisions of this subsection shall not apply to permits or permit amendments required for the operation or regulatory compliance of any existing facility, regardless of type, it will also not cause the delay of any technical or administrative review of pending amendments.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The County should clarify with the Virginia Department of Environmental Quality quickly to determine if it will require the development and approval of a separate Campbell County-only SWMP prior to permitting a new facility. If so, the County should begin developing its own SWMP immediately, as this effort can take up to a year.</a:t>
            </a:r>
          </a:p>
          <a:p>
            <a:pPr marL="0" marR="0" algn="just">
              <a:spcBef>
                <a:spcPts val="0"/>
              </a:spcBef>
              <a:spcAft>
                <a:spcPts val="1000"/>
              </a:spcAft>
            </a:pP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lvl="0" indent="0" algn="just">
              <a:spcBef>
                <a:spcPts val="1000"/>
              </a:spcBef>
              <a:spcAft>
                <a:spcPts val="600"/>
              </a:spcAft>
              <a:buFont typeface="+mj-lt"/>
              <a:buNone/>
              <a:tabLst>
                <a:tab pos="1490345" algn="l"/>
              </a:tabLst>
            </a:pPr>
            <a:r>
              <a:rPr lang="en-US" sz="1200" b="1">
                <a:solidFill>
                  <a:srgbClr val="767576"/>
                </a:solidFill>
                <a:effectLst/>
                <a:latin typeface="Calibri Light" panose="020F0302020204030204" pitchFamily="34" charset="0"/>
                <a:ea typeface="MS Gothic" panose="020B0609070205080204" pitchFamily="49" charset="-128"/>
                <a:cs typeface="Times New Roman" panose="02020603050405020304" pitchFamily="18" charset="0"/>
              </a:rPr>
              <a:t>Other Programs and Policies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To increase the recycling rate, the County may consider implementing hauler requirements, material bans, and recycling mandates for select materials. </a:t>
            </a:r>
          </a:p>
          <a:p>
            <a:pPr marL="0" marR="0" algn="just">
              <a:spcBef>
                <a:spcPts val="0"/>
              </a:spcBef>
              <a:spcAft>
                <a:spcPts val="0"/>
              </a:spcAft>
            </a:pPr>
            <a:r>
              <a:rPr lang="en-US" sz="900" i="1">
                <a:effectLst/>
                <a:latin typeface="Calibri Light" panose="020F0302020204030204" pitchFamily="34" charset="0"/>
                <a:ea typeface="Calibri Light" panose="020F0302020204030204" pitchFamily="34" charset="0"/>
                <a:cs typeface="Times New Roman" panose="02020603050405020304" pitchFamily="18" charset="0"/>
              </a:rPr>
              <a:t>Source: US EPA SWIFR Grant webpage: </a:t>
            </a:r>
            <a:r>
              <a:rPr lang="en-US" sz="900" i="1" u="sng">
                <a:solidFill>
                  <a:srgbClr val="00748D"/>
                </a:solidFill>
                <a:effectLst/>
                <a:latin typeface="Calibri Light" panose="020F0302020204030204" pitchFamily="34" charset="0"/>
                <a:ea typeface="Calibri Light" panose="020F0302020204030204" pitchFamily="34" charset="0"/>
                <a:cs typeface="Times New Roman" panose="02020603050405020304" pitchFamily="18" charset="0"/>
                <a:hlinkClick r:id="rId7"/>
              </a:rPr>
              <a:t>https://www.epa.gov/infrastructure/solid-waste-infrastructure-recycling-grants-communities</a:t>
            </a:r>
            <a:r>
              <a:rPr lang="en-US" sz="900" i="1">
                <a:effectLst/>
                <a:latin typeface="Calibri Light" panose="020F0302020204030204" pitchFamily="34" charset="0"/>
                <a:ea typeface="Calibri Light" panose="020F0302020204030204" pitchFamily="34" charset="0"/>
                <a:cs typeface="Times New Roman" panose="02020603050405020304" pitchFamily="18" charset="0"/>
              </a:rPr>
              <a:t> </a:t>
            </a:r>
            <a:endParaRPr lang="en-US" sz="100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just">
              <a:spcBef>
                <a:spcPts val="0"/>
              </a:spcBef>
              <a:spcAft>
                <a:spcPts val="0"/>
              </a:spcAft>
            </a:pPr>
            <a:r>
              <a:rPr lang="fr-CA" sz="900" i="1">
                <a:effectLst/>
                <a:latin typeface="Calibri Light" panose="020F0302020204030204" pitchFamily="34" charset="0"/>
                <a:ea typeface="Calibri Light" panose="020F0302020204030204" pitchFamily="34" charset="0"/>
                <a:cs typeface="Times New Roman" panose="02020603050405020304" pitchFamily="18" charset="0"/>
              </a:rPr>
              <a:t>Source: </a:t>
            </a:r>
            <a:r>
              <a:rPr lang="fr-CA" sz="900" i="1" u="sng">
                <a:solidFill>
                  <a:srgbClr val="00748D"/>
                </a:solidFill>
                <a:effectLst/>
                <a:latin typeface="Calibri Light" panose="020F0302020204030204" pitchFamily="34" charset="0"/>
                <a:ea typeface="Calibri Light" panose="020F0302020204030204" pitchFamily="34" charset="0"/>
                <a:cs typeface="Times New Roman" panose="02020603050405020304" pitchFamily="18" charset="0"/>
                <a:hlinkClick r:id="rId8"/>
              </a:rPr>
              <a:t>https://law.lis.virginia.gov/vacode/title10.1/chapter14/section10.1-1411/</a:t>
            </a:r>
            <a:r>
              <a:rPr lang="fr-CA" sz="900" i="1">
                <a:effectLst/>
                <a:latin typeface="Calibri Light" panose="020F0302020204030204" pitchFamily="34" charset="0"/>
                <a:ea typeface="Calibri Light" panose="020F0302020204030204" pitchFamily="34" charset="0"/>
                <a:cs typeface="Times New Roman" panose="02020603050405020304" pitchFamily="18" charset="0"/>
              </a:rPr>
              <a:t> </a:t>
            </a:r>
            <a:endParaRPr lang="en-US" sz="100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algn="l">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37</a:t>
            </a:fld>
            <a:endParaRPr lang="id-ID"/>
          </a:p>
        </p:txBody>
      </p:sp>
    </p:spTree>
    <p:extLst>
      <p:ext uri="{BB962C8B-B14F-4D97-AF65-F5344CB8AC3E}">
        <p14:creationId xmlns:p14="http://schemas.microsoft.com/office/powerpoint/2010/main" val="2737632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FDE98-10BC-4E17-8722-A7D71B2A8385}" type="slidenum">
              <a:rPr lang="en-US" smtClean="0"/>
              <a:t>38</a:t>
            </a:fld>
            <a:endParaRPr lang="en-US"/>
          </a:p>
        </p:txBody>
      </p:sp>
    </p:spTree>
    <p:extLst>
      <p:ext uri="{BB962C8B-B14F-4D97-AF65-F5344CB8AC3E}">
        <p14:creationId xmlns:p14="http://schemas.microsoft.com/office/powerpoint/2010/main" val="1515460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800"/>
              </a:spcBef>
              <a:spcAft>
                <a:spcPts val="300"/>
              </a:spcAft>
              <a:buClrTx/>
              <a:buSzTx/>
              <a:buFont typeface="+mj-lt"/>
              <a:buNone/>
              <a:tabLst>
                <a:tab pos="571500" algn="l"/>
              </a:tabLst>
              <a:defRPr/>
            </a:pPr>
            <a:r>
              <a:rPr lang="en-US" sz="1800" b="1">
                <a:effectLst/>
                <a:latin typeface="Calibri Light" panose="020F0302020204030204" pitchFamily="34" charset="0"/>
                <a:ea typeface="Calibri Light" panose="020F0302020204030204" pitchFamily="34" charset="0"/>
                <a:cs typeface="Times New Roman" panose="02020603050405020304" pitchFamily="18" charset="0"/>
              </a:rPr>
              <a:t>TRANSFER STATION: </a:t>
            </a:r>
          </a:p>
          <a:p>
            <a:pPr marL="0" marR="0" lvl="0" indent="0" algn="l" defTabSz="914400" rtl="0" eaLnBrk="1" fontAlgn="auto" latinLnBrk="0" hangingPunct="1">
              <a:lnSpc>
                <a:spcPct val="100000"/>
              </a:lnSpc>
              <a:spcBef>
                <a:spcPts val="800"/>
              </a:spcBef>
              <a:spcAft>
                <a:spcPts val="300"/>
              </a:spcAft>
              <a:buClrTx/>
              <a:buSzTx/>
              <a:buFont typeface="+mj-lt"/>
              <a:buNone/>
              <a:tabLst>
                <a:tab pos="571500" algn="l"/>
              </a:tabLst>
              <a:defRPr/>
            </a:pPr>
            <a:r>
              <a:rPr lang="en-US" sz="1800">
                <a:effectLst/>
                <a:latin typeface="Calibri Light" panose="020F0302020204030204" pitchFamily="34" charset="0"/>
                <a:ea typeface="Calibri Light" panose="020F0302020204030204" pitchFamily="34" charset="0"/>
                <a:cs typeface="Times New Roman" panose="02020603050405020304" pitchFamily="18" charset="0"/>
              </a:rPr>
              <a:t>Campbell County will need to determine its future solid waste management needs so it can proceed with the construction of a transfer station if that is its preferred path forward. A critical decision point at the beginning of the process will need to be whether the facility should accept waste originating outside of the County or just in-county waste because that decision will influence the facility’s capacity and sizing. </a:t>
            </a:r>
          </a:p>
          <a:p>
            <a:pPr marL="457200" marR="0" lvl="1" indent="0">
              <a:spcBef>
                <a:spcPts val="800"/>
              </a:spcBef>
              <a:spcAft>
                <a:spcPts val="300"/>
              </a:spcAft>
              <a:buFont typeface="+mj-lt"/>
              <a:buNone/>
              <a:tabLst>
                <a:tab pos="571500" algn="l"/>
              </a:tabLst>
            </a:pPr>
            <a:endParaRPr lang="en-US" sz="1800" b="0">
              <a:solidFill>
                <a:schemeClr val="tx1"/>
              </a:solidFill>
              <a:effectLst/>
              <a:latin typeface="Calibri Light" panose="020F0302020204030204" pitchFamily="34" charset="0"/>
              <a:ea typeface="MS Gothic" panose="020B0609070205080204" pitchFamily="49" charset="-128"/>
              <a:cs typeface="Times New Roman" panose="02020603050405020304" pitchFamily="18" charset="0"/>
            </a:endParaRPr>
          </a:p>
          <a:p>
            <a:pPr marL="0" marR="0" lvl="0"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Increased Recycling Capabilities and Associated Costs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As it is difficult to make an economic case for the construction of a material recovery facility if it were to exclusively process materials originating in the County, it is worthwhile considering whether or not a regional approach to a recovery facility may be mutually advantageous to the County and its neighboring jurisdictions. </a:t>
            </a:r>
          </a:p>
          <a:p>
            <a:pPr marL="0" marR="0" lvl="0" indent="0" algn="l" defTabSz="914400" rtl="0" eaLnBrk="1" fontAlgn="auto" latinLnBrk="0" hangingPunct="1">
              <a:lnSpc>
                <a:spcPct val="100000"/>
              </a:lnSpc>
              <a:spcBef>
                <a:spcPts val="800"/>
              </a:spcBef>
              <a:spcAft>
                <a:spcPts val="300"/>
              </a:spcAft>
              <a:buClrTx/>
              <a:buSzTx/>
              <a:buFont typeface="+mj-lt"/>
              <a:buNone/>
              <a:tabLst>
                <a:tab pos="571500" algn="l"/>
              </a:tabLst>
              <a:defRPr/>
            </a:pPr>
            <a:endParaRPr lang="en-US" sz="1800">
              <a:effectLst/>
              <a:latin typeface="Calibri Light" panose="020F0302020204030204" pitchFamily="34" charset="0"/>
              <a:ea typeface="Calibri Light" panose="020F0302020204030204" pitchFamily="34" charset="0"/>
              <a:cs typeface="Times New Roman" panose="02020603050405020304" pitchFamily="18" charset="0"/>
            </a:endParaRPr>
          </a:p>
          <a:p>
            <a:pPr marL="0" marR="0" lvl="0" indent="0">
              <a:spcBef>
                <a:spcPts val="800"/>
              </a:spcBef>
              <a:spcAft>
                <a:spcPts val="300"/>
              </a:spcAft>
              <a:buFont typeface="+mj-lt"/>
              <a:buNone/>
              <a:tabLst>
                <a:tab pos="571500" algn="l"/>
              </a:tabLst>
            </a:pP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39</a:t>
            </a:fld>
            <a:endParaRPr lang="id-ID"/>
          </a:p>
        </p:txBody>
      </p:sp>
    </p:spTree>
    <p:extLst>
      <p:ext uri="{BB962C8B-B14F-4D97-AF65-F5344CB8AC3E}">
        <p14:creationId xmlns:p14="http://schemas.microsoft.com/office/powerpoint/2010/main" val="310558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FDE98-10BC-4E17-8722-A7D71B2A8385}" type="slidenum">
              <a:rPr lang="en-US" smtClean="0"/>
              <a:t>4</a:t>
            </a:fld>
            <a:endParaRPr lang="en-US"/>
          </a:p>
        </p:txBody>
      </p:sp>
    </p:spTree>
    <p:extLst>
      <p:ext uri="{BB962C8B-B14F-4D97-AF65-F5344CB8AC3E}">
        <p14:creationId xmlns:p14="http://schemas.microsoft.com/office/powerpoint/2010/main" val="1195367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800"/>
              </a:spcBef>
              <a:spcAft>
                <a:spcPts val="300"/>
              </a:spcAft>
              <a:buFont typeface="+mj-lt"/>
              <a:buNone/>
              <a:tabLst>
                <a:tab pos="571500" algn="l"/>
              </a:tabLst>
            </a:pP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921BC1-EF45-422C-B3C8-08F40954D35B}" type="slidenum">
              <a:rPr lang="id-ID" smtClean="0"/>
              <a:t>40</a:t>
            </a:fld>
            <a:endParaRPr lang="id-ID"/>
          </a:p>
        </p:txBody>
      </p:sp>
    </p:spTree>
    <p:extLst>
      <p:ext uri="{BB962C8B-B14F-4D97-AF65-F5344CB8AC3E}">
        <p14:creationId xmlns:p14="http://schemas.microsoft.com/office/powerpoint/2010/main" val="640164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CHRIS</a:t>
            </a:r>
          </a:p>
          <a:p>
            <a:endParaRPr lang="en-US"/>
          </a:p>
        </p:txBody>
      </p:sp>
      <p:sp>
        <p:nvSpPr>
          <p:cNvPr id="4" name="Header Placeholder 3"/>
          <p:cNvSpPr>
            <a:spLocks noGrp="1"/>
          </p:cNvSpPr>
          <p:nvPr>
            <p:ph type="hdr" sz="quarter"/>
          </p:nvPr>
        </p:nvSpPr>
        <p:spPr/>
        <p:txBody>
          <a:bodyPr/>
          <a:lstStyle/>
          <a:p>
            <a:endParaRPr lang="id-ID"/>
          </a:p>
        </p:txBody>
      </p:sp>
      <p:sp>
        <p:nvSpPr>
          <p:cNvPr id="5" name="Date Placeholder 4"/>
          <p:cNvSpPr>
            <a:spLocks noGrp="1"/>
          </p:cNvSpPr>
          <p:nvPr>
            <p:ph type="dt" idx="1"/>
          </p:nvPr>
        </p:nvSpPr>
        <p:spPr/>
        <p:txBody>
          <a:bodyPr/>
          <a:lstStyle/>
          <a:p>
            <a:fld id="{8DB568FC-6E79-4BAA-8E21-D2AC40E7A43D}" type="datetime1">
              <a:rPr lang="id-ID" smtClean="0"/>
              <a:t>10/09/2024</a:t>
            </a:fld>
            <a:endParaRPr lang="id-ID"/>
          </a:p>
        </p:txBody>
      </p:sp>
      <p:sp>
        <p:nvSpPr>
          <p:cNvPr id="6" name="Footer Placeholder 5"/>
          <p:cNvSpPr>
            <a:spLocks noGrp="1"/>
          </p:cNvSpPr>
          <p:nvPr>
            <p:ph type="ftr" sz="quarter" idx="4"/>
          </p:nvPr>
        </p:nvSpPr>
        <p:spPr/>
        <p:txBody>
          <a:bodyPr/>
          <a:lstStyle/>
          <a:p>
            <a:endParaRPr lang="id-ID"/>
          </a:p>
        </p:txBody>
      </p:sp>
      <p:sp>
        <p:nvSpPr>
          <p:cNvPr id="7" name="Slide Number Placeholder 6"/>
          <p:cNvSpPr>
            <a:spLocks noGrp="1"/>
          </p:cNvSpPr>
          <p:nvPr>
            <p:ph type="sldNum" sz="quarter" idx="5"/>
          </p:nvPr>
        </p:nvSpPr>
        <p:spPr/>
        <p:txBody>
          <a:bodyPr/>
          <a:lstStyle/>
          <a:p>
            <a:fld id="{9F921BC1-EF45-422C-B3C8-08F40954D35B}" type="slidenum">
              <a:rPr lang="id-ID" smtClean="0"/>
              <a:t>41</a:t>
            </a:fld>
            <a:endParaRPr lang="id-ID"/>
          </a:p>
        </p:txBody>
      </p:sp>
    </p:spTree>
    <p:extLst>
      <p:ext uri="{BB962C8B-B14F-4D97-AF65-F5344CB8AC3E}">
        <p14:creationId xmlns:p14="http://schemas.microsoft.com/office/powerpoint/2010/main" val="3623568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42</a:t>
            </a:fld>
            <a:endParaRPr lang="id-ID"/>
          </a:p>
        </p:txBody>
      </p:sp>
    </p:spTree>
    <p:extLst>
      <p:ext uri="{BB962C8B-B14F-4D97-AF65-F5344CB8AC3E}">
        <p14:creationId xmlns:p14="http://schemas.microsoft.com/office/powerpoint/2010/main" val="168067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5</a:t>
            </a:fld>
            <a:endParaRPr lang="id-ID"/>
          </a:p>
        </p:txBody>
      </p:sp>
    </p:spTree>
    <p:extLst>
      <p:ext uri="{BB962C8B-B14F-4D97-AF65-F5344CB8AC3E}">
        <p14:creationId xmlns:p14="http://schemas.microsoft.com/office/powerpoint/2010/main" val="22638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FDE98-10BC-4E17-8722-A7D71B2A8385}" type="slidenum">
              <a:rPr lang="en-US" smtClean="0"/>
              <a:t>6</a:t>
            </a:fld>
            <a:endParaRPr lang="en-US"/>
          </a:p>
        </p:txBody>
      </p:sp>
    </p:spTree>
    <p:extLst>
      <p:ext uri="{BB962C8B-B14F-4D97-AF65-F5344CB8AC3E}">
        <p14:creationId xmlns:p14="http://schemas.microsoft.com/office/powerpoint/2010/main" val="321444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7</a:t>
            </a:fld>
            <a:endParaRPr lang="id-ID"/>
          </a:p>
        </p:txBody>
      </p:sp>
    </p:spTree>
    <p:extLst>
      <p:ext uri="{BB962C8B-B14F-4D97-AF65-F5344CB8AC3E}">
        <p14:creationId xmlns:p14="http://schemas.microsoft.com/office/powerpoint/2010/main" val="412651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921BC1-EF45-422C-B3C8-08F40954D35B}" type="slidenum">
              <a:rPr lang="id-ID" smtClean="0"/>
              <a:t>8</a:t>
            </a:fld>
            <a:endParaRPr lang="id-ID"/>
          </a:p>
        </p:txBody>
      </p:sp>
    </p:spTree>
    <p:extLst>
      <p:ext uri="{BB962C8B-B14F-4D97-AF65-F5344CB8AC3E}">
        <p14:creationId xmlns:p14="http://schemas.microsoft.com/office/powerpoint/2010/main" val="398425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800"/>
              </a:spcBef>
              <a:spcAft>
                <a:spcPts val="300"/>
              </a:spcAft>
              <a:buFont typeface="+mj-lt"/>
              <a:buNone/>
              <a:tabLst>
                <a:tab pos="571500" algn="l"/>
              </a:tabLst>
            </a:pPr>
            <a:r>
              <a:rPr lang="en-US" sz="1600" b="1">
                <a:solidFill>
                  <a:srgbClr val="18445C"/>
                </a:solidFill>
                <a:effectLst/>
                <a:latin typeface="Calibri Light" panose="020F0302020204030204" pitchFamily="34" charset="0"/>
                <a:ea typeface="MS Gothic" panose="020B0609070205080204" pitchFamily="49" charset="-128"/>
                <a:cs typeface="Times New Roman" panose="02020603050405020304" pitchFamily="18" charset="0"/>
              </a:rPr>
              <a:t>Deliverable: Site Selection and Acquisition  </a:t>
            </a:r>
          </a:p>
          <a:p>
            <a:pPr marL="0" marR="0" algn="just">
              <a:spcBef>
                <a:spcPts val="0"/>
              </a:spcBef>
              <a:spcAft>
                <a:spcPts val="100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Phase One concludes with selecting and acquiring a site for the transfer station. (Note that if a site requires rezoning, this may impact the overall timeline.) </a:t>
            </a:r>
          </a:p>
          <a:p>
            <a:endParaRPr lang="en-US"/>
          </a:p>
        </p:txBody>
      </p:sp>
      <p:sp>
        <p:nvSpPr>
          <p:cNvPr id="4" name="Slide Number Placeholder 3"/>
          <p:cNvSpPr>
            <a:spLocks noGrp="1"/>
          </p:cNvSpPr>
          <p:nvPr>
            <p:ph type="sldNum" sz="quarter" idx="5"/>
          </p:nvPr>
        </p:nvSpPr>
        <p:spPr/>
        <p:txBody>
          <a:bodyPr/>
          <a:lstStyle/>
          <a:p>
            <a:fld id="{9F921BC1-EF45-422C-B3C8-08F40954D35B}" type="slidenum">
              <a:rPr lang="id-ID" smtClean="0"/>
              <a:t>9</a:t>
            </a:fld>
            <a:endParaRPr lang="id-ID"/>
          </a:p>
        </p:txBody>
      </p:sp>
    </p:spTree>
    <p:extLst>
      <p:ext uri="{BB962C8B-B14F-4D97-AF65-F5344CB8AC3E}">
        <p14:creationId xmlns:p14="http://schemas.microsoft.com/office/powerpoint/2010/main" val="256796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49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CD7068B-2DB9-478D-A6C4-5D3469B2F584}"/>
              </a:ext>
            </a:extLst>
          </p:cNvPr>
          <p:cNvSpPr>
            <a:spLocks noGrp="1"/>
          </p:cNvSpPr>
          <p:nvPr>
            <p:ph type="pic" sz="quarter" idx="10"/>
          </p:nvPr>
        </p:nvSpPr>
        <p:spPr>
          <a:xfrm>
            <a:off x="3792703" y="0"/>
            <a:ext cx="3598695" cy="6858001"/>
          </a:xfrm>
          <a:prstGeom prst="rect">
            <a:avLst/>
          </a:prstGeom>
          <a:solidFill>
            <a:schemeClr val="bg1">
              <a:lumMod val="95000"/>
              <a:alpha val="30000"/>
            </a:schemeClr>
          </a:solidFill>
        </p:spPr>
        <p:txBody>
          <a:bodyPr/>
          <a:lstStyle>
            <a:lvl1pPr marL="0" indent="0" algn="ctr">
              <a:buNone/>
              <a:defRPr sz="1750">
                <a:solidFill>
                  <a:schemeClr val="tx1">
                    <a:lumMod val="50000"/>
                    <a:lumOff val="50000"/>
                  </a:schemeClr>
                </a:solidFill>
              </a:defRPr>
            </a:lvl1pPr>
          </a:lstStyle>
          <a:p>
            <a:endParaRPr lang="id-ID"/>
          </a:p>
        </p:txBody>
      </p:sp>
      <p:grpSp>
        <p:nvGrpSpPr>
          <p:cNvPr id="15" name="Group 14">
            <a:extLst>
              <a:ext uri="{FF2B5EF4-FFF2-40B4-BE49-F238E27FC236}">
                <a16:creationId xmlns:a16="http://schemas.microsoft.com/office/drawing/2014/main" id="{3A21E145-E809-4B13-AABA-E91C67C27477}"/>
              </a:ext>
            </a:extLst>
          </p:cNvPr>
          <p:cNvGrpSpPr/>
          <p:nvPr userDrawn="1"/>
        </p:nvGrpSpPr>
        <p:grpSpPr>
          <a:xfrm>
            <a:off x="1156970" y="6332152"/>
            <a:ext cx="2236446" cy="226985"/>
            <a:chOff x="1173828" y="9898598"/>
            <a:chExt cx="3572782" cy="363176"/>
          </a:xfrm>
        </p:grpSpPr>
        <p:sp>
          <p:nvSpPr>
            <p:cNvPr id="16" name="TextBox 15">
              <a:extLst>
                <a:ext uri="{FF2B5EF4-FFF2-40B4-BE49-F238E27FC236}">
                  <a16:creationId xmlns:a16="http://schemas.microsoft.com/office/drawing/2014/main" id="{D0615D5D-E06F-4ADD-BF0A-9152119923E4}"/>
                </a:ext>
              </a:extLst>
            </p:cNvPr>
            <p:cNvSpPr txBox="1"/>
            <p:nvPr/>
          </p:nvSpPr>
          <p:spPr>
            <a:xfrm>
              <a:off x="1173828" y="9898598"/>
              <a:ext cx="3572782" cy="363176"/>
            </a:xfrm>
            <a:prstGeom prst="rect">
              <a:avLst/>
            </a:prstGeom>
            <a:noFill/>
          </p:spPr>
          <p:txBody>
            <a:bodyPr wrap="none" rtlCol="0">
              <a:spAutoFit/>
            </a:bodyPr>
            <a:lstStyle/>
            <a:p>
              <a:pPr algn="l"/>
              <a:r>
                <a:rPr lang="en-US" sz="875" spc="188">
                  <a:solidFill>
                    <a:schemeClr val="bg1"/>
                  </a:solidFill>
                  <a:latin typeface="Montserrat" panose="00000500000000000000" pitchFamily="50" charset="0"/>
                  <a:ea typeface="Roboto Condensed" panose="02000000000000000000" pitchFamily="2" charset="0"/>
                  <a:cs typeface="Segoe UI" panose="020B0502040204020203" pitchFamily="34" charset="0"/>
                </a:rPr>
                <a:t>IMAGINE  </a:t>
              </a:r>
              <a:r>
                <a:rPr lang="en-US" sz="875" spc="188">
                  <a:solidFill>
                    <a:schemeClr val="bg1">
                      <a:lumMod val="85000"/>
                      <a:alpha val="35000"/>
                    </a:schemeClr>
                  </a:solidFill>
                  <a:latin typeface="Montserrat Light" panose="00000400000000000000" pitchFamily="50" charset="0"/>
                  <a:ea typeface="Roboto Condensed" panose="02000000000000000000" pitchFamily="2" charset="0"/>
                  <a:cs typeface="Segoe UI" panose="020B0502040204020203" pitchFamily="34" charset="0"/>
                </a:rPr>
                <a:t>2017.ALL RIGHTS</a:t>
              </a:r>
              <a:endParaRPr lang="id-ID" sz="875" spc="188">
                <a:solidFill>
                  <a:schemeClr val="bg1">
                    <a:lumMod val="85000"/>
                    <a:alpha val="35000"/>
                  </a:schemeClr>
                </a:solidFill>
                <a:latin typeface="Montserrat Light" panose="00000400000000000000" pitchFamily="50" charset="0"/>
                <a:ea typeface="Roboto Condensed" panose="02000000000000000000" pitchFamily="2" charset="0"/>
                <a:cs typeface="Segoe UI" panose="020B0502040204020203" pitchFamily="34" charset="0"/>
              </a:endParaRPr>
            </a:p>
          </p:txBody>
        </p:sp>
        <p:sp>
          <p:nvSpPr>
            <p:cNvPr id="17" name="Rectangle 16">
              <a:extLst>
                <a:ext uri="{FF2B5EF4-FFF2-40B4-BE49-F238E27FC236}">
                  <a16:creationId xmlns:a16="http://schemas.microsoft.com/office/drawing/2014/main" id="{AA1487F6-5BBA-446B-8F0E-CEF5ED120FBF}"/>
                </a:ext>
              </a:extLst>
            </p:cNvPr>
            <p:cNvSpPr/>
            <p:nvPr userDrawn="1"/>
          </p:nvSpPr>
          <p:spPr>
            <a:xfrm>
              <a:off x="2419751" y="9982564"/>
              <a:ext cx="10800" cy="149367"/>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solidFill>
                  <a:schemeClr val="lt1">
                    <a:alpha val="35000"/>
                  </a:schemeClr>
                </a:solidFill>
              </a:endParaRPr>
            </a:p>
          </p:txBody>
        </p:sp>
      </p:grpSp>
      <p:sp>
        <p:nvSpPr>
          <p:cNvPr id="18" name="TextBox 17">
            <a:extLst>
              <a:ext uri="{FF2B5EF4-FFF2-40B4-BE49-F238E27FC236}">
                <a16:creationId xmlns:a16="http://schemas.microsoft.com/office/drawing/2014/main" id="{3C8C78B8-07B5-4212-8111-B41D85CF4D80}"/>
              </a:ext>
            </a:extLst>
          </p:cNvPr>
          <p:cNvSpPr txBox="1"/>
          <p:nvPr userDrawn="1"/>
        </p:nvSpPr>
        <p:spPr>
          <a:xfrm rot="16200000" flipH="1">
            <a:off x="-808967" y="3315508"/>
            <a:ext cx="2227243" cy="226985"/>
          </a:xfrm>
          <a:prstGeom prst="rect">
            <a:avLst/>
          </a:prstGeom>
          <a:noFill/>
        </p:spPr>
        <p:txBody>
          <a:bodyPr wrap="square" rtlCol="0">
            <a:spAutoFit/>
          </a:bodyPr>
          <a:lstStyle/>
          <a:p>
            <a:pPr algn="r"/>
            <a:r>
              <a:rPr lang="id-ID" sz="875" strike="noStrike" spc="375">
                <a:solidFill>
                  <a:schemeClr val="bg1">
                    <a:alpha val="35000"/>
                  </a:schemeClr>
                </a:solidFill>
                <a:latin typeface="Montserrat Light" panose="00000400000000000000" pitchFamily="50" charset="0"/>
                <a:ea typeface="Roboto Condensed" panose="02000000000000000000" pitchFamily="2" charset="0"/>
                <a:cs typeface="Segoe UI" panose="020B0502040204020203" pitchFamily="34" charset="0"/>
              </a:rPr>
              <a:t>WWW.WEBSITE.COM</a:t>
            </a:r>
          </a:p>
        </p:txBody>
      </p:sp>
      <p:grpSp>
        <p:nvGrpSpPr>
          <p:cNvPr id="19" name="Group 18">
            <a:extLst>
              <a:ext uri="{FF2B5EF4-FFF2-40B4-BE49-F238E27FC236}">
                <a16:creationId xmlns:a16="http://schemas.microsoft.com/office/drawing/2014/main" id="{F0360DF3-B47C-4FDA-99A1-422B7058E903}"/>
              </a:ext>
            </a:extLst>
          </p:cNvPr>
          <p:cNvGrpSpPr/>
          <p:nvPr userDrawn="1"/>
        </p:nvGrpSpPr>
        <p:grpSpPr>
          <a:xfrm>
            <a:off x="11624659" y="2943383"/>
            <a:ext cx="198146" cy="971236"/>
            <a:chOff x="15428633" y="4561123"/>
            <a:chExt cx="388619" cy="1907805"/>
          </a:xfrm>
        </p:grpSpPr>
        <p:sp>
          <p:nvSpPr>
            <p:cNvPr id="20" name="Freeform 85">
              <a:extLst>
                <a:ext uri="{FF2B5EF4-FFF2-40B4-BE49-F238E27FC236}">
                  <a16:creationId xmlns:a16="http://schemas.microsoft.com/office/drawing/2014/main" id="{ADFD5FBB-633C-4783-BFCE-6218E7029DDC}"/>
                </a:ext>
              </a:extLst>
            </p:cNvPr>
            <p:cNvSpPr>
              <a:spLocks noChangeArrowheads="1"/>
            </p:cNvSpPr>
            <p:nvPr userDrawn="1"/>
          </p:nvSpPr>
          <p:spPr bwMode="auto">
            <a:xfrm>
              <a:off x="15448546" y="5390938"/>
              <a:ext cx="348793" cy="28035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alpha val="25000"/>
              </a:schemeClr>
            </a:solidFill>
            <a:ln>
              <a:noFill/>
            </a:ln>
            <a:effectLst/>
          </p:spPr>
          <p:txBody>
            <a:bodyPr wrap="none" lIns="34290" tIns="17145" rIns="34290" bIns="17145" anchor="ctr"/>
            <a:lstStyle/>
            <a:p>
              <a:endParaRPr lang="en-US" sz="1125">
                <a:solidFill>
                  <a:schemeClr val="bg1">
                    <a:alpha val="70000"/>
                  </a:schemeClr>
                </a:solidFill>
              </a:endParaRPr>
            </a:p>
          </p:txBody>
        </p:sp>
        <p:grpSp>
          <p:nvGrpSpPr>
            <p:cNvPr id="21" name="Group 20">
              <a:extLst>
                <a:ext uri="{FF2B5EF4-FFF2-40B4-BE49-F238E27FC236}">
                  <a16:creationId xmlns:a16="http://schemas.microsoft.com/office/drawing/2014/main" id="{78D01229-0356-4D21-B67C-276F28A838FC}"/>
                </a:ext>
              </a:extLst>
            </p:cNvPr>
            <p:cNvGrpSpPr/>
            <p:nvPr userDrawn="1"/>
          </p:nvGrpSpPr>
          <p:grpSpPr>
            <a:xfrm>
              <a:off x="15428633" y="6172173"/>
              <a:ext cx="388619" cy="296755"/>
              <a:chOff x="10541000" y="3240088"/>
              <a:chExt cx="1282701" cy="979487"/>
            </a:xfrm>
            <a:solidFill>
              <a:schemeClr val="bg1">
                <a:alpha val="25000"/>
              </a:schemeClr>
            </a:solidFill>
          </p:grpSpPr>
          <p:sp>
            <p:nvSpPr>
              <p:cNvPr id="23" name="Freeform 5">
                <a:extLst>
                  <a:ext uri="{FF2B5EF4-FFF2-40B4-BE49-F238E27FC236}">
                    <a16:creationId xmlns:a16="http://schemas.microsoft.com/office/drawing/2014/main" id="{7A1DBBC2-8BBB-4C91-BAE4-7AAA67337AD4}"/>
                  </a:ext>
                </a:extLst>
              </p:cNvPr>
              <p:cNvSpPr>
                <a:spLocks/>
              </p:cNvSpPr>
              <p:nvPr userDrawn="1"/>
            </p:nvSpPr>
            <p:spPr bwMode="auto">
              <a:xfrm>
                <a:off x="10541000" y="3240088"/>
                <a:ext cx="984250" cy="979487"/>
              </a:xfrm>
              <a:custGeom>
                <a:avLst/>
                <a:gdLst>
                  <a:gd name="T0" fmla="*/ 2709 w 2709"/>
                  <a:gd name="T1" fmla="*/ 1204 h 2709"/>
                  <a:gd name="T2" fmla="*/ 1445 w 2709"/>
                  <a:gd name="T3" fmla="*/ 1204 h 2709"/>
                  <a:gd name="T4" fmla="*/ 1445 w 2709"/>
                  <a:gd name="T5" fmla="*/ 1626 h 2709"/>
                  <a:gd name="T6" fmla="*/ 2216 w 2709"/>
                  <a:gd name="T7" fmla="*/ 1626 h 2709"/>
                  <a:gd name="T8" fmla="*/ 1355 w 2709"/>
                  <a:gd name="T9" fmla="*/ 2258 h 2709"/>
                  <a:gd name="T10" fmla="*/ 452 w 2709"/>
                  <a:gd name="T11" fmla="*/ 1355 h 2709"/>
                  <a:gd name="T12" fmla="*/ 1355 w 2709"/>
                  <a:gd name="T13" fmla="*/ 452 h 2709"/>
                  <a:gd name="T14" fmla="*/ 1997 w 2709"/>
                  <a:gd name="T15" fmla="*/ 720 h 2709"/>
                  <a:gd name="T16" fmla="*/ 2303 w 2709"/>
                  <a:gd name="T17" fmla="*/ 387 h 2709"/>
                  <a:gd name="T18" fmla="*/ 1355 w 2709"/>
                  <a:gd name="T19" fmla="*/ 0 h 2709"/>
                  <a:gd name="T20" fmla="*/ 0 w 2709"/>
                  <a:gd name="T21" fmla="*/ 1355 h 2709"/>
                  <a:gd name="T22" fmla="*/ 1355 w 2709"/>
                  <a:gd name="T23" fmla="*/ 2709 h 2709"/>
                  <a:gd name="T24" fmla="*/ 2709 w 2709"/>
                  <a:gd name="T25" fmla="*/ 1626 h 2709"/>
                  <a:gd name="T26" fmla="*/ 2709 w 2709"/>
                  <a:gd name="T27" fmla="*/ 1204 h 2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9" h="2709">
                    <a:moveTo>
                      <a:pt x="2709" y="1204"/>
                    </a:moveTo>
                    <a:lnTo>
                      <a:pt x="1445" y="1204"/>
                    </a:lnTo>
                    <a:lnTo>
                      <a:pt x="1445" y="1626"/>
                    </a:lnTo>
                    <a:lnTo>
                      <a:pt x="2216" y="1626"/>
                    </a:lnTo>
                    <a:cubicBezTo>
                      <a:pt x="2101" y="1992"/>
                      <a:pt x="1759" y="2258"/>
                      <a:pt x="1355" y="2258"/>
                    </a:cubicBezTo>
                    <a:cubicBezTo>
                      <a:pt x="856" y="2258"/>
                      <a:pt x="452" y="1854"/>
                      <a:pt x="452" y="1355"/>
                    </a:cubicBezTo>
                    <a:cubicBezTo>
                      <a:pt x="452" y="856"/>
                      <a:pt x="856" y="452"/>
                      <a:pt x="1355" y="452"/>
                    </a:cubicBezTo>
                    <a:cubicBezTo>
                      <a:pt x="1606" y="452"/>
                      <a:pt x="1833" y="554"/>
                      <a:pt x="1997" y="720"/>
                    </a:cubicBezTo>
                    <a:lnTo>
                      <a:pt x="2303" y="387"/>
                    </a:lnTo>
                    <a:cubicBezTo>
                      <a:pt x="2058" y="148"/>
                      <a:pt x="1724" y="0"/>
                      <a:pt x="1355" y="0"/>
                    </a:cubicBezTo>
                    <a:cubicBezTo>
                      <a:pt x="607" y="0"/>
                      <a:pt x="0" y="607"/>
                      <a:pt x="0" y="1355"/>
                    </a:cubicBezTo>
                    <a:cubicBezTo>
                      <a:pt x="0" y="2103"/>
                      <a:pt x="607" y="2709"/>
                      <a:pt x="1355" y="2709"/>
                    </a:cubicBezTo>
                    <a:cubicBezTo>
                      <a:pt x="2010" y="2709"/>
                      <a:pt x="2584" y="2244"/>
                      <a:pt x="2709" y="1626"/>
                    </a:cubicBezTo>
                    <a:lnTo>
                      <a:pt x="2709" y="1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sp>
            <p:nvSpPr>
              <p:cNvPr id="24" name="Freeform 6">
                <a:extLst>
                  <a:ext uri="{FF2B5EF4-FFF2-40B4-BE49-F238E27FC236}">
                    <a16:creationId xmlns:a16="http://schemas.microsoft.com/office/drawing/2014/main" id="{5E9F3612-9648-4A56-9553-D066787EFAD2}"/>
                  </a:ext>
                </a:extLst>
              </p:cNvPr>
              <p:cNvSpPr>
                <a:spLocks/>
              </p:cNvSpPr>
              <p:nvPr userDrawn="1"/>
            </p:nvSpPr>
            <p:spPr bwMode="auto">
              <a:xfrm>
                <a:off x="11555413" y="3581400"/>
                <a:ext cx="268288" cy="268287"/>
              </a:xfrm>
              <a:custGeom>
                <a:avLst/>
                <a:gdLst>
                  <a:gd name="T0" fmla="*/ 739 w 739"/>
                  <a:gd name="T1" fmla="*/ 258 h 739"/>
                  <a:gd name="T2" fmla="*/ 480 w 739"/>
                  <a:gd name="T3" fmla="*/ 258 h 739"/>
                  <a:gd name="T4" fmla="*/ 480 w 739"/>
                  <a:gd name="T5" fmla="*/ 0 h 739"/>
                  <a:gd name="T6" fmla="*/ 258 w 739"/>
                  <a:gd name="T7" fmla="*/ 0 h 739"/>
                  <a:gd name="T8" fmla="*/ 258 w 739"/>
                  <a:gd name="T9" fmla="*/ 258 h 739"/>
                  <a:gd name="T10" fmla="*/ 0 w 739"/>
                  <a:gd name="T11" fmla="*/ 258 h 739"/>
                  <a:gd name="T12" fmla="*/ 0 w 739"/>
                  <a:gd name="T13" fmla="*/ 480 h 739"/>
                  <a:gd name="T14" fmla="*/ 258 w 739"/>
                  <a:gd name="T15" fmla="*/ 480 h 739"/>
                  <a:gd name="T16" fmla="*/ 258 w 739"/>
                  <a:gd name="T17" fmla="*/ 739 h 739"/>
                  <a:gd name="T18" fmla="*/ 480 w 739"/>
                  <a:gd name="T19" fmla="*/ 739 h 739"/>
                  <a:gd name="T20" fmla="*/ 480 w 739"/>
                  <a:gd name="T21" fmla="*/ 480 h 739"/>
                  <a:gd name="T22" fmla="*/ 739 w 739"/>
                  <a:gd name="T23" fmla="*/ 480 h 739"/>
                  <a:gd name="T24" fmla="*/ 739 w 739"/>
                  <a:gd name="T25" fmla="*/ 25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739">
                    <a:moveTo>
                      <a:pt x="739" y="258"/>
                    </a:moveTo>
                    <a:lnTo>
                      <a:pt x="480" y="258"/>
                    </a:lnTo>
                    <a:lnTo>
                      <a:pt x="480" y="0"/>
                    </a:lnTo>
                    <a:lnTo>
                      <a:pt x="258" y="0"/>
                    </a:lnTo>
                    <a:lnTo>
                      <a:pt x="258" y="258"/>
                    </a:lnTo>
                    <a:lnTo>
                      <a:pt x="0" y="258"/>
                    </a:lnTo>
                    <a:lnTo>
                      <a:pt x="0" y="480"/>
                    </a:lnTo>
                    <a:lnTo>
                      <a:pt x="258" y="480"/>
                    </a:lnTo>
                    <a:lnTo>
                      <a:pt x="258" y="739"/>
                    </a:lnTo>
                    <a:lnTo>
                      <a:pt x="480" y="739"/>
                    </a:lnTo>
                    <a:lnTo>
                      <a:pt x="480" y="480"/>
                    </a:lnTo>
                    <a:lnTo>
                      <a:pt x="739" y="480"/>
                    </a:lnTo>
                    <a:lnTo>
                      <a:pt x="739"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125"/>
              </a:p>
            </p:txBody>
          </p:sp>
        </p:grpSp>
        <p:sp>
          <p:nvSpPr>
            <p:cNvPr id="22" name="Freeform 75">
              <a:extLst>
                <a:ext uri="{FF2B5EF4-FFF2-40B4-BE49-F238E27FC236}">
                  <a16:creationId xmlns:a16="http://schemas.microsoft.com/office/drawing/2014/main" id="{09C260E1-4CD7-4322-B810-2EBE59FBDE23}"/>
                </a:ext>
              </a:extLst>
            </p:cNvPr>
            <p:cNvSpPr>
              <a:spLocks noChangeArrowheads="1"/>
            </p:cNvSpPr>
            <p:nvPr userDrawn="1"/>
          </p:nvSpPr>
          <p:spPr bwMode="auto">
            <a:xfrm>
              <a:off x="15534382" y="4561123"/>
              <a:ext cx="177121" cy="328939"/>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alpha val="25000"/>
              </a:schemeClr>
            </a:solidFill>
            <a:ln>
              <a:noFill/>
            </a:ln>
            <a:effectLst/>
          </p:spPr>
          <p:txBody>
            <a:bodyPr wrap="none" lIns="34290" tIns="17145" rIns="34290" bIns="17145" anchor="ctr"/>
            <a:lstStyle/>
            <a:p>
              <a:endParaRPr lang="en-US" sz="1125">
                <a:solidFill>
                  <a:schemeClr val="bg1">
                    <a:lumMod val="85000"/>
                  </a:schemeClr>
                </a:solidFill>
              </a:endParaRPr>
            </a:p>
          </p:txBody>
        </p:sp>
      </p:grpSp>
      <p:cxnSp>
        <p:nvCxnSpPr>
          <p:cNvPr id="25" name="Straight Connector 24">
            <a:extLst>
              <a:ext uri="{FF2B5EF4-FFF2-40B4-BE49-F238E27FC236}">
                <a16:creationId xmlns:a16="http://schemas.microsoft.com/office/drawing/2014/main" id="{C39927EF-B4E6-4803-BAA9-1B0A7E32CEE5}"/>
              </a:ext>
            </a:extLst>
          </p:cNvPr>
          <p:cNvCxnSpPr>
            <a:cxnSpLocks/>
          </p:cNvCxnSpPr>
          <p:nvPr userDrawn="1"/>
        </p:nvCxnSpPr>
        <p:spPr>
          <a:xfrm flipV="1">
            <a:off x="609310" y="0"/>
            <a:ext cx="0" cy="6858000"/>
          </a:xfrm>
          <a:prstGeom prst="line">
            <a:avLst/>
          </a:prstGeom>
          <a:ln>
            <a:solidFill>
              <a:schemeClr val="bg1">
                <a:alpha val="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955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81D874-B628-48B0-8378-9BDCC7D38278}"/>
              </a:ext>
            </a:extLst>
          </p:cNvPr>
          <p:cNvSpPr>
            <a:spLocks noGrp="1"/>
          </p:cNvSpPr>
          <p:nvPr>
            <p:ph type="pic" sz="quarter" idx="11"/>
          </p:nvPr>
        </p:nvSpPr>
        <p:spPr>
          <a:xfrm>
            <a:off x="1547173" y="3524972"/>
            <a:ext cx="1946787" cy="2186737"/>
          </a:xfrm>
          <a:custGeom>
            <a:avLst/>
            <a:gdLst>
              <a:gd name="connsiteX0" fmla="*/ 973394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30 w 1946787"/>
              <a:gd name="connsiteY8" fmla="*/ 1791185 h 2186737"/>
              <a:gd name="connsiteX9" fmla="*/ 0 w 1946787"/>
              <a:gd name="connsiteY9" fmla="*/ 1584881 h 2186737"/>
              <a:gd name="connsiteX10" fmla="*/ 0 w 1946787"/>
              <a:gd name="connsiteY10" fmla="*/ 601856 h 2186737"/>
              <a:gd name="connsiteX11" fmla="*/ 127430 w 1946787"/>
              <a:gd name="connsiteY11" fmla="*/ 395552 h 2186737"/>
              <a:gd name="connsiteX12" fmla="*/ 870628 w 1946787"/>
              <a:gd name="connsiteY12" fmla="*/ 24041 h 2186737"/>
              <a:gd name="connsiteX13" fmla="*/ 973394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4" y="0"/>
                </a:moveTo>
                <a:cubicBezTo>
                  <a:pt x="1008540" y="0"/>
                  <a:pt x="1043686" y="8013"/>
                  <a:pt x="1076159" y="24041"/>
                </a:cubicBezTo>
                <a:cubicBezTo>
                  <a:pt x="1076159" y="24041"/>
                  <a:pt x="1076159" y="24041"/>
                  <a:pt x="1819358" y="395552"/>
                </a:cubicBezTo>
                <a:cubicBezTo>
                  <a:pt x="1897460" y="435005"/>
                  <a:pt x="1946787" y="514732"/>
                  <a:pt x="1946787" y="601856"/>
                </a:cubicBezTo>
                <a:cubicBezTo>
                  <a:pt x="1946787" y="601856"/>
                  <a:pt x="1946787" y="601856"/>
                  <a:pt x="1946787" y="1584881"/>
                </a:cubicBezTo>
                <a:cubicBezTo>
                  <a:pt x="1946787" y="1672005"/>
                  <a:pt x="1897460" y="1751733"/>
                  <a:pt x="1819358" y="1791185"/>
                </a:cubicBezTo>
                <a:cubicBezTo>
                  <a:pt x="1819358" y="1791185"/>
                  <a:pt x="1819358" y="1791185"/>
                  <a:pt x="1076159" y="2162696"/>
                </a:cubicBezTo>
                <a:cubicBezTo>
                  <a:pt x="1011212" y="2194751"/>
                  <a:pt x="935576" y="2194751"/>
                  <a:pt x="870628" y="2162696"/>
                </a:cubicBezTo>
                <a:cubicBezTo>
                  <a:pt x="870628" y="2162696"/>
                  <a:pt x="870628" y="2162696"/>
                  <a:pt x="127430" y="1791185"/>
                </a:cubicBezTo>
                <a:cubicBezTo>
                  <a:pt x="49328" y="1751733"/>
                  <a:pt x="0" y="1672005"/>
                  <a:pt x="0" y="1584881"/>
                </a:cubicBezTo>
                <a:cubicBezTo>
                  <a:pt x="0" y="1584881"/>
                  <a:pt x="0" y="1584881"/>
                  <a:pt x="0" y="601856"/>
                </a:cubicBezTo>
                <a:cubicBezTo>
                  <a:pt x="0" y="514732"/>
                  <a:pt x="49328" y="435005"/>
                  <a:pt x="127430" y="395552"/>
                </a:cubicBezTo>
                <a:cubicBezTo>
                  <a:pt x="127430" y="395552"/>
                  <a:pt x="127430" y="395552"/>
                  <a:pt x="870628" y="24041"/>
                </a:cubicBezTo>
                <a:cubicBezTo>
                  <a:pt x="903102" y="8013"/>
                  <a:pt x="938248" y="0"/>
                  <a:pt x="973394" y="0"/>
                </a:cubicBezTo>
                <a:close/>
              </a:path>
            </a:pathLst>
          </a:custGeom>
        </p:spPr>
        <p:txBody>
          <a:bodyPr wrap="square">
            <a:noAutofit/>
          </a:bodyPr>
          <a:lstStyle/>
          <a:p>
            <a:endParaRPr lang="en-GB"/>
          </a:p>
        </p:txBody>
      </p:sp>
      <p:sp>
        <p:nvSpPr>
          <p:cNvPr id="6" name="Picture Placeholder 5">
            <a:extLst>
              <a:ext uri="{FF2B5EF4-FFF2-40B4-BE49-F238E27FC236}">
                <a16:creationId xmlns:a16="http://schemas.microsoft.com/office/drawing/2014/main" id="{C0D6E315-D035-43A1-8E40-64F5F32A21CE}"/>
              </a:ext>
            </a:extLst>
          </p:cNvPr>
          <p:cNvSpPr>
            <a:spLocks noGrp="1"/>
          </p:cNvSpPr>
          <p:nvPr>
            <p:ph type="pic" sz="quarter" idx="10"/>
          </p:nvPr>
        </p:nvSpPr>
        <p:spPr>
          <a:xfrm>
            <a:off x="0" y="0"/>
            <a:ext cx="12192000" cy="3056518"/>
          </a:xfrm>
          <a:custGeom>
            <a:avLst/>
            <a:gdLst>
              <a:gd name="connsiteX0" fmla="*/ 0 w 12192000"/>
              <a:gd name="connsiteY0" fmla="*/ 0 h 3056518"/>
              <a:gd name="connsiteX1" fmla="*/ 12192000 w 12192000"/>
              <a:gd name="connsiteY1" fmla="*/ 0 h 3056518"/>
              <a:gd name="connsiteX2" fmla="*/ 12192000 w 12192000"/>
              <a:gd name="connsiteY2" fmla="*/ 3056518 h 3056518"/>
              <a:gd name="connsiteX3" fmla="*/ 0 w 12192000"/>
              <a:gd name="connsiteY3" fmla="*/ 3056518 h 3056518"/>
            </a:gdLst>
            <a:ahLst/>
            <a:cxnLst>
              <a:cxn ang="0">
                <a:pos x="connsiteX0" y="connsiteY0"/>
              </a:cxn>
              <a:cxn ang="0">
                <a:pos x="connsiteX1" y="connsiteY1"/>
              </a:cxn>
              <a:cxn ang="0">
                <a:pos x="connsiteX2" y="connsiteY2"/>
              </a:cxn>
              <a:cxn ang="0">
                <a:pos x="connsiteX3" y="connsiteY3"/>
              </a:cxn>
            </a:cxnLst>
            <a:rect l="l" t="t" r="r" b="b"/>
            <a:pathLst>
              <a:path w="12192000" h="3056518">
                <a:moveTo>
                  <a:pt x="0" y="0"/>
                </a:moveTo>
                <a:lnTo>
                  <a:pt x="12192000" y="0"/>
                </a:lnTo>
                <a:lnTo>
                  <a:pt x="12192000" y="3056518"/>
                </a:lnTo>
                <a:lnTo>
                  <a:pt x="0" y="3056518"/>
                </a:lnTo>
                <a:close/>
              </a:path>
            </a:pathLst>
          </a:custGeom>
        </p:spPr>
        <p:txBody>
          <a:bodyPr wrap="square">
            <a:noAutofit/>
          </a:bodyPr>
          <a:lstStyle/>
          <a:p>
            <a:endParaRPr lang="en-GB"/>
          </a:p>
        </p:txBody>
      </p:sp>
    </p:spTree>
    <p:extLst>
      <p:ext uri="{BB962C8B-B14F-4D97-AF65-F5344CB8AC3E}">
        <p14:creationId xmlns:p14="http://schemas.microsoft.com/office/powerpoint/2010/main" val="2075869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ABDF288-3F61-41D1-81BA-92B10676E4F6}"/>
              </a:ext>
            </a:extLst>
          </p:cNvPr>
          <p:cNvSpPr>
            <a:spLocks noGrp="1"/>
          </p:cNvSpPr>
          <p:nvPr>
            <p:ph type="pic" sz="quarter" idx="10" hasCustomPrompt="1"/>
          </p:nvPr>
        </p:nvSpPr>
        <p:spPr>
          <a:xfrm>
            <a:off x="5680201" y="1"/>
            <a:ext cx="6511798" cy="6873765"/>
          </a:xfrm>
          <a:custGeom>
            <a:avLst/>
            <a:gdLst>
              <a:gd name="connsiteX0" fmla="*/ 2317530 w 6511798"/>
              <a:gd name="connsiteY0" fmla="*/ 0 h 6873765"/>
              <a:gd name="connsiteX1" fmla="*/ 3257281 w 6511798"/>
              <a:gd name="connsiteY1" fmla="*/ 0 h 6873765"/>
              <a:gd name="connsiteX2" fmla="*/ 5572047 w 6511798"/>
              <a:gd name="connsiteY2" fmla="*/ 0 h 6873765"/>
              <a:gd name="connsiteX3" fmla="*/ 6511798 w 6511798"/>
              <a:gd name="connsiteY3" fmla="*/ 0 h 6873765"/>
              <a:gd name="connsiteX4" fmla="*/ 6511798 w 6511798"/>
              <a:gd name="connsiteY4" fmla="*/ 6873765 h 6873765"/>
              <a:gd name="connsiteX5" fmla="*/ 5572047 w 6511798"/>
              <a:gd name="connsiteY5" fmla="*/ 6873765 h 6873765"/>
              <a:gd name="connsiteX6" fmla="*/ 939751 w 6511798"/>
              <a:gd name="connsiteY6" fmla="*/ 6873765 h 6873765"/>
              <a:gd name="connsiteX7" fmla="*/ 0 w 6511798"/>
              <a:gd name="connsiteY7" fmla="*/ 6873765 h 68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798" h="6873765">
                <a:moveTo>
                  <a:pt x="2317530" y="0"/>
                </a:moveTo>
                <a:lnTo>
                  <a:pt x="3257281" y="0"/>
                </a:lnTo>
                <a:lnTo>
                  <a:pt x="5572047" y="0"/>
                </a:lnTo>
                <a:lnTo>
                  <a:pt x="6511798" y="0"/>
                </a:lnTo>
                <a:lnTo>
                  <a:pt x="6511798" y="6873765"/>
                </a:lnTo>
                <a:lnTo>
                  <a:pt x="5572047" y="6873765"/>
                </a:lnTo>
                <a:lnTo>
                  <a:pt x="939751" y="6873765"/>
                </a:lnTo>
                <a:lnTo>
                  <a:pt x="0" y="6873765"/>
                </a:lnTo>
                <a:close/>
              </a:path>
            </a:pathLst>
          </a:custGeom>
        </p:spPr>
        <p:txBody>
          <a:bodyPr wrap="square">
            <a:noAutofit/>
          </a:bodyPr>
          <a:lstStyle>
            <a:lvl1pPr marL="0" marR="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sz="1500">
                <a:solidFill>
                  <a:schemeClr val="bg1">
                    <a:lumMod val="75000"/>
                  </a:schemeClr>
                </a:solidFill>
              </a:defRPr>
            </a:lvl1pPr>
          </a:lstStyle>
          <a:p>
            <a:pPr marL="0" marR="0" lvl="0" indent="0" algn="l" defTabSz="912971" rtl="0" eaLnBrk="1" fontAlgn="auto" latinLnBrk="0" hangingPunct="1">
              <a:lnSpc>
                <a:spcPct val="90000"/>
              </a:lnSpc>
              <a:spcBef>
                <a:spcPts val="999"/>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37836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2483237-672D-4B8A-8398-36F2CBCA7E54}"/>
              </a:ext>
            </a:extLst>
          </p:cNvPr>
          <p:cNvSpPr>
            <a:spLocks noGrp="1"/>
          </p:cNvSpPr>
          <p:nvPr>
            <p:ph type="pic" sz="quarter" idx="10"/>
          </p:nvPr>
        </p:nvSpPr>
        <p:spPr>
          <a:xfrm>
            <a:off x="796411" y="818536"/>
            <a:ext cx="5299589" cy="5220929"/>
          </a:xfrm>
          <a:prstGeom prst="rect">
            <a:avLst/>
          </a:prstGeom>
          <a:noFill/>
          <a:effectLst>
            <a:outerShdw blurRad="1016000" dist="825500" dir="5400000" sx="86000" sy="86000" algn="t" rotWithShape="0">
              <a:prstClr val="black">
                <a:alpha val="30000"/>
              </a:prstClr>
            </a:outerShdw>
          </a:effectLst>
        </p:spPr>
        <p:txBody>
          <a:bodyPr wrap="square">
            <a:noAutofit/>
          </a:bodyPr>
          <a:lstStyle>
            <a:lvl1pPr marL="0" indent="0" algn="ctr">
              <a:buNone/>
              <a:defRPr>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4116567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B85B06C-9A8E-40FE-AE2B-6D37D925E184}"/>
              </a:ext>
            </a:extLst>
          </p:cNvPr>
          <p:cNvSpPr>
            <a:spLocks noGrp="1"/>
          </p:cNvSpPr>
          <p:nvPr>
            <p:ph type="pic" sz="quarter" idx="10" hasCustomPrompt="1"/>
          </p:nvPr>
        </p:nvSpPr>
        <p:spPr>
          <a:xfrm>
            <a:off x="276225" y="261937"/>
            <a:ext cx="11639550" cy="6334125"/>
          </a:xfrm>
          <a:prstGeom prst="rect">
            <a:avLst/>
          </a:prstGeom>
        </p:spPr>
        <p:txBody>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421734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8C30DC-1BFB-4623-89B7-5484F23D552A}"/>
              </a:ext>
            </a:extLst>
          </p:cNvPr>
          <p:cNvSpPr>
            <a:spLocks noGrp="1"/>
          </p:cNvSpPr>
          <p:nvPr>
            <p:ph type="pic" sz="quarter" idx="10" hasCustomPrompt="1"/>
          </p:nvPr>
        </p:nvSpPr>
        <p:spPr>
          <a:xfrm>
            <a:off x="0" y="621000"/>
            <a:ext cx="12192000" cy="5616000"/>
          </a:xfrm>
          <a:custGeom>
            <a:avLst/>
            <a:gdLst>
              <a:gd name="connsiteX0" fmla="*/ 0 w 12192000"/>
              <a:gd name="connsiteY0" fmla="*/ 0 h 5616000"/>
              <a:gd name="connsiteX1" fmla="*/ 12192000 w 12192000"/>
              <a:gd name="connsiteY1" fmla="*/ 0 h 5616000"/>
              <a:gd name="connsiteX2" fmla="*/ 12192000 w 12192000"/>
              <a:gd name="connsiteY2" fmla="*/ 5616000 h 5616000"/>
              <a:gd name="connsiteX3" fmla="*/ 0 w 12192000"/>
              <a:gd name="connsiteY3" fmla="*/ 5616000 h 5616000"/>
            </a:gdLst>
            <a:ahLst/>
            <a:cxnLst>
              <a:cxn ang="0">
                <a:pos x="connsiteX0" y="connsiteY0"/>
              </a:cxn>
              <a:cxn ang="0">
                <a:pos x="connsiteX1" y="connsiteY1"/>
              </a:cxn>
              <a:cxn ang="0">
                <a:pos x="connsiteX2" y="connsiteY2"/>
              </a:cxn>
              <a:cxn ang="0">
                <a:pos x="connsiteX3" y="connsiteY3"/>
              </a:cxn>
            </a:cxnLst>
            <a:rect l="l" t="t" r="r" b="b"/>
            <a:pathLst>
              <a:path w="12192000" h="5616000">
                <a:moveTo>
                  <a:pt x="0" y="0"/>
                </a:moveTo>
                <a:lnTo>
                  <a:pt x="12192000" y="0"/>
                </a:lnTo>
                <a:lnTo>
                  <a:pt x="12192000" y="5616000"/>
                </a:lnTo>
                <a:lnTo>
                  <a:pt x="0" y="561600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343183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C92EBF-3886-4742-AEA2-46BDB6CAC9B2}"/>
              </a:ext>
            </a:extLst>
          </p:cNvPr>
          <p:cNvSpPr>
            <a:spLocks noGrp="1"/>
          </p:cNvSpPr>
          <p:nvPr>
            <p:ph type="pic" sz="quarter" idx="10" hasCustomPrompt="1"/>
          </p:nvPr>
        </p:nvSpPr>
        <p:spPr>
          <a:xfrm>
            <a:off x="1173480" y="1401574"/>
            <a:ext cx="3260868" cy="3995863"/>
          </a:xfrm>
          <a:custGeom>
            <a:avLst/>
            <a:gdLst>
              <a:gd name="connsiteX0" fmla="*/ 121402 w 3260868"/>
              <a:gd name="connsiteY0" fmla="*/ 0 h 3995863"/>
              <a:gd name="connsiteX1" fmla="*/ 3139466 w 3260868"/>
              <a:gd name="connsiteY1" fmla="*/ 0 h 3995863"/>
              <a:gd name="connsiteX2" fmla="*/ 3260868 w 3260868"/>
              <a:gd name="connsiteY2" fmla="*/ 121402 h 3995863"/>
              <a:gd name="connsiteX3" fmla="*/ 3260868 w 3260868"/>
              <a:gd name="connsiteY3" fmla="*/ 3874461 h 3995863"/>
              <a:gd name="connsiteX4" fmla="*/ 3139466 w 3260868"/>
              <a:gd name="connsiteY4" fmla="*/ 3995863 h 3995863"/>
              <a:gd name="connsiteX5" fmla="*/ 121402 w 3260868"/>
              <a:gd name="connsiteY5" fmla="*/ 3995863 h 3995863"/>
              <a:gd name="connsiteX6" fmla="*/ 0 w 3260868"/>
              <a:gd name="connsiteY6" fmla="*/ 3874461 h 3995863"/>
              <a:gd name="connsiteX7" fmla="*/ 0 w 3260868"/>
              <a:gd name="connsiteY7" fmla="*/ 121402 h 3995863"/>
              <a:gd name="connsiteX8" fmla="*/ 121402 w 3260868"/>
              <a:gd name="connsiteY8" fmla="*/ 0 h 399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868" h="3995863">
                <a:moveTo>
                  <a:pt x="121402" y="0"/>
                </a:moveTo>
                <a:lnTo>
                  <a:pt x="3139466" y="0"/>
                </a:lnTo>
                <a:cubicBezTo>
                  <a:pt x="3206514" y="0"/>
                  <a:pt x="3260868" y="54354"/>
                  <a:pt x="3260868" y="121402"/>
                </a:cubicBezTo>
                <a:lnTo>
                  <a:pt x="3260868" y="3874461"/>
                </a:lnTo>
                <a:cubicBezTo>
                  <a:pt x="3260868" y="3941509"/>
                  <a:pt x="3206514" y="3995863"/>
                  <a:pt x="3139466" y="3995863"/>
                </a:cubicBezTo>
                <a:lnTo>
                  <a:pt x="121402" y="3995863"/>
                </a:lnTo>
                <a:cubicBezTo>
                  <a:pt x="54354" y="3995863"/>
                  <a:pt x="0" y="3941509"/>
                  <a:pt x="0" y="3874461"/>
                </a:cubicBezTo>
                <a:lnTo>
                  <a:pt x="0" y="121402"/>
                </a:lnTo>
                <a:cubicBezTo>
                  <a:pt x="0" y="54354"/>
                  <a:pt x="54354" y="0"/>
                  <a:pt x="121402" y="0"/>
                </a:cubicBezTo>
                <a:close/>
              </a:path>
            </a:pathLst>
          </a:custGeom>
          <a:ln w="50800">
            <a:solidFill>
              <a:schemeClr val="bg1"/>
            </a:solidFill>
          </a:ln>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2216276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782833-5668-4E6E-9E86-DB0FF245052F}"/>
              </a:ext>
            </a:extLst>
          </p:cNvPr>
          <p:cNvSpPr>
            <a:spLocks noGrp="1"/>
          </p:cNvSpPr>
          <p:nvPr>
            <p:ph type="pic" sz="quarter" idx="10" hasCustomPrompt="1"/>
          </p:nvPr>
        </p:nvSpPr>
        <p:spPr>
          <a:xfrm>
            <a:off x="0" y="2"/>
            <a:ext cx="12192000" cy="5676903"/>
          </a:xfrm>
          <a:custGeom>
            <a:avLst/>
            <a:gdLst>
              <a:gd name="connsiteX0" fmla="*/ 0 w 12192000"/>
              <a:gd name="connsiteY0" fmla="*/ 0 h 5676903"/>
              <a:gd name="connsiteX1" fmla="*/ 12192000 w 12192000"/>
              <a:gd name="connsiteY1" fmla="*/ 0 h 5676903"/>
              <a:gd name="connsiteX2" fmla="*/ 12192000 w 12192000"/>
              <a:gd name="connsiteY2" fmla="*/ 4521710 h 5676903"/>
              <a:gd name="connsiteX3" fmla="*/ 6096000 w 12192000"/>
              <a:gd name="connsiteY3" fmla="*/ 5676903 h 5676903"/>
              <a:gd name="connsiteX4" fmla="*/ 0 w 12192000"/>
              <a:gd name="connsiteY4" fmla="*/ 4521710 h 567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5676903">
                <a:moveTo>
                  <a:pt x="0" y="0"/>
                </a:moveTo>
                <a:lnTo>
                  <a:pt x="12192000" y="0"/>
                </a:lnTo>
                <a:lnTo>
                  <a:pt x="12192000" y="4521710"/>
                </a:lnTo>
                <a:lnTo>
                  <a:pt x="6096000" y="5676903"/>
                </a:lnTo>
                <a:lnTo>
                  <a:pt x="0" y="4521710"/>
                </a:lnTo>
                <a:close/>
              </a:path>
            </a:pathLst>
          </a:custGeom>
        </p:spPr>
        <p:txBody>
          <a:bodyPr wrap="square">
            <a:noAutofit/>
          </a:bodyPr>
          <a:lstStyle>
            <a:lvl1pPr marL="0" indent="0">
              <a:buNone/>
              <a:defRPr sz="1600">
                <a:solidFill>
                  <a:schemeClr val="bg1">
                    <a:lumMod val="75000"/>
                  </a:schemeClr>
                </a:solidFill>
              </a:defRPr>
            </a:lvl1pPr>
          </a:lstStyle>
          <a:p>
            <a:r>
              <a:rPr lang="en-US"/>
              <a:t>Image Placeholder</a:t>
            </a:r>
          </a:p>
        </p:txBody>
      </p:sp>
    </p:spTree>
    <p:extLst>
      <p:ext uri="{BB962C8B-B14F-4D97-AF65-F5344CB8AC3E}">
        <p14:creationId xmlns:p14="http://schemas.microsoft.com/office/powerpoint/2010/main" val="195818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600D-7773-48B1-815A-D9D92E5E17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0750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BA7DBF-5FF6-461C-AB0A-2C1075F7218E}"/>
              </a:ext>
            </a:extLst>
          </p:cNvPr>
          <p:cNvSpPr>
            <a:spLocks noGrp="1"/>
          </p:cNvSpPr>
          <p:nvPr>
            <p:ph type="pic" sz="quarter" idx="10"/>
          </p:nvPr>
        </p:nvSpPr>
        <p:spPr>
          <a:xfrm>
            <a:off x="0" y="1"/>
            <a:ext cx="12192000" cy="6180083"/>
          </a:xfrm>
          <a:custGeom>
            <a:avLst/>
            <a:gdLst>
              <a:gd name="connsiteX0" fmla="*/ 0 w 12192000"/>
              <a:gd name="connsiteY0" fmla="*/ 0 h 6180083"/>
              <a:gd name="connsiteX1" fmla="*/ 12192000 w 12192000"/>
              <a:gd name="connsiteY1" fmla="*/ 0 h 6180083"/>
              <a:gd name="connsiteX2" fmla="*/ 12192000 w 12192000"/>
              <a:gd name="connsiteY2" fmla="*/ 6180083 h 6180083"/>
              <a:gd name="connsiteX3" fmla="*/ 0 w 12192000"/>
              <a:gd name="connsiteY3" fmla="*/ 6180083 h 6180083"/>
            </a:gdLst>
            <a:ahLst/>
            <a:cxnLst>
              <a:cxn ang="0">
                <a:pos x="connsiteX0" y="connsiteY0"/>
              </a:cxn>
              <a:cxn ang="0">
                <a:pos x="connsiteX1" y="connsiteY1"/>
              </a:cxn>
              <a:cxn ang="0">
                <a:pos x="connsiteX2" y="connsiteY2"/>
              </a:cxn>
              <a:cxn ang="0">
                <a:pos x="connsiteX3" y="connsiteY3"/>
              </a:cxn>
            </a:cxnLst>
            <a:rect l="l" t="t" r="r" b="b"/>
            <a:pathLst>
              <a:path w="12192000" h="6180083">
                <a:moveTo>
                  <a:pt x="0" y="0"/>
                </a:moveTo>
                <a:lnTo>
                  <a:pt x="12192000" y="0"/>
                </a:lnTo>
                <a:lnTo>
                  <a:pt x="12192000" y="6180083"/>
                </a:lnTo>
                <a:lnTo>
                  <a:pt x="0" y="6180083"/>
                </a:lnTo>
                <a:close/>
              </a:path>
            </a:pathLst>
          </a:custGeom>
        </p:spPr>
        <p:txBody>
          <a:bodyPr wrap="square">
            <a:noAutofit/>
          </a:bodyPr>
          <a:lstStyle/>
          <a:p>
            <a:endParaRPr lang="en-GB"/>
          </a:p>
        </p:txBody>
      </p:sp>
    </p:spTree>
    <p:extLst>
      <p:ext uri="{BB962C8B-B14F-4D97-AF65-F5344CB8AC3E}">
        <p14:creationId xmlns:p14="http://schemas.microsoft.com/office/powerpoint/2010/main" val="288092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DE81EAB-D343-4CA3-9193-170BE84E6D49}"/>
              </a:ext>
            </a:extLst>
          </p:cNvPr>
          <p:cNvSpPr>
            <a:spLocks noGrp="1"/>
          </p:cNvSpPr>
          <p:nvPr>
            <p:ph type="pic" sz="quarter" idx="11"/>
          </p:nvPr>
        </p:nvSpPr>
        <p:spPr>
          <a:xfrm>
            <a:off x="3858720"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6FD985B1-4F25-464B-861B-958E51D31678}"/>
              </a:ext>
            </a:extLst>
          </p:cNvPr>
          <p:cNvSpPr>
            <a:spLocks noGrp="1"/>
          </p:cNvSpPr>
          <p:nvPr>
            <p:ph type="pic" sz="quarter" idx="12"/>
          </p:nvPr>
        </p:nvSpPr>
        <p:spPr>
          <a:xfrm>
            <a:off x="3858720"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3" name="Picture Placeholder 12">
            <a:extLst>
              <a:ext uri="{FF2B5EF4-FFF2-40B4-BE49-F238E27FC236}">
                <a16:creationId xmlns:a16="http://schemas.microsoft.com/office/drawing/2014/main" id="{818C5232-BF57-49B6-9250-ED9299B31DCB}"/>
              </a:ext>
            </a:extLst>
          </p:cNvPr>
          <p:cNvSpPr>
            <a:spLocks noGrp="1"/>
          </p:cNvSpPr>
          <p:nvPr>
            <p:ph type="pic" sz="quarter" idx="13"/>
          </p:nvPr>
        </p:nvSpPr>
        <p:spPr>
          <a:xfrm>
            <a:off x="7545709"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4" name="Picture Placeholder 13">
            <a:extLst>
              <a:ext uri="{FF2B5EF4-FFF2-40B4-BE49-F238E27FC236}">
                <a16:creationId xmlns:a16="http://schemas.microsoft.com/office/drawing/2014/main" id="{4E6ECB0A-F874-4036-A7DF-5E8CF670C8F7}"/>
              </a:ext>
            </a:extLst>
          </p:cNvPr>
          <p:cNvSpPr>
            <a:spLocks noGrp="1"/>
          </p:cNvSpPr>
          <p:nvPr>
            <p:ph type="pic" sz="quarter" idx="14"/>
          </p:nvPr>
        </p:nvSpPr>
        <p:spPr>
          <a:xfrm>
            <a:off x="7545709" y="2851957"/>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5" name="Picture Placeholder 14">
            <a:extLst>
              <a:ext uri="{FF2B5EF4-FFF2-40B4-BE49-F238E27FC236}">
                <a16:creationId xmlns:a16="http://schemas.microsoft.com/office/drawing/2014/main" id="{0AAE39E1-BD0C-435E-A453-540777491E12}"/>
              </a:ext>
            </a:extLst>
          </p:cNvPr>
          <p:cNvSpPr>
            <a:spLocks noGrp="1"/>
          </p:cNvSpPr>
          <p:nvPr>
            <p:ph type="pic" sz="quarter" idx="15"/>
          </p:nvPr>
        </p:nvSpPr>
        <p:spPr>
          <a:xfrm>
            <a:off x="7545709" y="4433914"/>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
        <p:nvSpPr>
          <p:cNvPr id="10" name="Picture Placeholder 9">
            <a:extLst>
              <a:ext uri="{FF2B5EF4-FFF2-40B4-BE49-F238E27FC236}">
                <a16:creationId xmlns:a16="http://schemas.microsoft.com/office/drawing/2014/main" id="{E2DBEF0C-80A3-4C3B-A821-6D130B782B9F}"/>
              </a:ext>
            </a:extLst>
          </p:cNvPr>
          <p:cNvSpPr>
            <a:spLocks noGrp="1"/>
          </p:cNvSpPr>
          <p:nvPr>
            <p:ph type="pic" sz="quarter" idx="10"/>
          </p:nvPr>
        </p:nvSpPr>
        <p:spPr>
          <a:xfrm>
            <a:off x="3858720" y="1270000"/>
            <a:ext cx="1066080" cy="1066080"/>
          </a:xfrm>
          <a:custGeom>
            <a:avLst/>
            <a:gdLst>
              <a:gd name="connsiteX0" fmla="*/ 618122 w 1236244"/>
              <a:gd name="connsiteY0" fmla="*/ 0 h 1236244"/>
              <a:gd name="connsiteX1" fmla="*/ 1236244 w 1236244"/>
              <a:gd name="connsiteY1" fmla="*/ 618122 h 1236244"/>
              <a:gd name="connsiteX2" fmla="*/ 618122 w 1236244"/>
              <a:gd name="connsiteY2" fmla="*/ 1236244 h 1236244"/>
              <a:gd name="connsiteX3" fmla="*/ 0 w 1236244"/>
              <a:gd name="connsiteY3" fmla="*/ 618122 h 1236244"/>
              <a:gd name="connsiteX4" fmla="*/ 618122 w 1236244"/>
              <a:gd name="connsiteY4" fmla="*/ 0 h 123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244" h="1236244">
                <a:moveTo>
                  <a:pt x="618122" y="0"/>
                </a:moveTo>
                <a:cubicBezTo>
                  <a:pt x="959501" y="0"/>
                  <a:pt x="1236244" y="276743"/>
                  <a:pt x="1236244" y="618122"/>
                </a:cubicBezTo>
                <a:cubicBezTo>
                  <a:pt x="1236244" y="959501"/>
                  <a:pt x="959501" y="1236244"/>
                  <a:pt x="618122" y="1236244"/>
                </a:cubicBezTo>
                <a:cubicBezTo>
                  <a:pt x="276743" y="1236244"/>
                  <a:pt x="0" y="959501"/>
                  <a:pt x="0" y="618122"/>
                </a:cubicBezTo>
                <a:cubicBezTo>
                  <a:pt x="0" y="276743"/>
                  <a:pt x="276743" y="0"/>
                  <a:pt x="618122" y="0"/>
                </a:cubicBezTo>
                <a:close/>
              </a:path>
            </a:pathLst>
          </a:custGeom>
          <a:solidFill>
            <a:schemeClr val="bg1">
              <a:lumMod val="95000"/>
            </a:schemeClr>
          </a:solidFill>
        </p:spPr>
        <p:txBody>
          <a:bodyPr wrap="square" anchor="ctr">
            <a:noAutofit/>
          </a:bodyPr>
          <a:lstStyle>
            <a:lvl1pPr marL="0" indent="0" algn="ctr">
              <a:buNone/>
              <a:defRPr sz="2000"/>
            </a:lvl1pPr>
          </a:lstStyle>
          <a:p>
            <a:endParaRPr lang="en-US"/>
          </a:p>
        </p:txBody>
      </p:sp>
    </p:spTree>
    <p:extLst>
      <p:ext uri="{BB962C8B-B14F-4D97-AF65-F5344CB8AC3E}">
        <p14:creationId xmlns:p14="http://schemas.microsoft.com/office/powerpoint/2010/main" val="25664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5037E7-60A5-4CD9-A942-CFB656962DFD}"/>
              </a:ext>
            </a:extLst>
          </p:cNvPr>
          <p:cNvSpPr/>
          <p:nvPr userDrawn="1"/>
        </p:nvSpPr>
        <p:spPr>
          <a:xfrm>
            <a:off x="0" y="0"/>
            <a:ext cx="12192000" cy="31281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46557BA-8AF9-4884-9B99-EAA72CAEC1F4}"/>
              </a:ext>
            </a:extLst>
          </p:cNvPr>
          <p:cNvGrpSpPr/>
          <p:nvPr userDrawn="1"/>
        </p:nvGrpSpPr>
        <p:grpSpPr>
          <a:xfrm>
            <a:off x="1325880" y="1963010"/>
            <a:ext cx="9540240" cy="3679990"/>
            <a:chOff x="1752600" y="1460090"/>
            <a:chExt cx="7772400" cy="3679990"/>
          </a:xfrm>
        </p:grpSpPr>
        <p:grpSp>
          <p:nvGrpSpPr>
            <p:cNvPr id="3" name="Group 2">
              <a:extLst>
                <a:ext uri="{FF2B5EF4-FFF2-40B4-BE49-F238E27FC236}">
                  <a16:creationId xmlns:a16="http://schemas.microsoft.com/office/drawing/2014/main" id="{AA80A9B0-D8A4-4E40-9C13-48C6ABDDA2D7}"/>
                </a:ext>
              </a:extLst>
            </p:cNvPr>
            <p:cNvGrpSpPr/>
            <p:nvPr/>
          </p:nvGrpSpPr>
          <p:grpSpPr>
            <a:xfrm>
              <a:off x="1752600" y="1460090"/>
              <a:ext cx="3779520" cy="3679990"/>
              <a:chOff x="1867800" y="1342102"/>
              <a:chExt cx="8456400" cy="3679990"/>
            </a:xfrm>
          </p:grpSpPr>
          <p:sp>
            <p:nvSpPr>
              <p:cNvPr id="7" name="Rectangle: Top Corners Rounded 6">
                <a:extLst>
                  <a:ext uri="{FF2B5EF4-FFF2-40B4-BE49-F238E27FC236}">
                    <a16:creationId xmlns:a16="http://schemas.microsoft.com/office/drawing/2014/main" id="{55697510-DC2C-4BE7-A881-8344210EF7B0}"/>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EB6A8D4E-1E8B-454B-8DFE-C6C5A2849765}"/>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4" name="Group 3">
              <a:extLst>
                <a:ext uri="{FF2B5EF4-FFF2-40B4-BE49-F238E27FC236}">
                  <a16:creationId xmlns:a16="http://schemas.microsoft.com/office/drawing/2014/main" id="{1DB37FC7-EC07-4A25-AB1C-28767093EA92}"/>
                </a:ext>
              </a:extLst>
            </p:cNvPr>
            <p:cNvGrpSpPr/>
            <p:nvPr/>
          </p:nvGrpSpPr>
          <p:grpSpPr>
            <a:xfrm>
              <a:off x="5745480" y="1460090"/>
              <a:ext cx="3779520" cy="3679990"/>
              <a:chOff x="1867800" y="1342102"/>
              <a:chExt cx="8456400" cy="3679990"/>
            </a:xfrm>
          </p:grpSpPr>
          <p:sp>
            <p:nvSpPr>
              <p:cNvPr id="5" name="Rectangle: Top Corners Rounded 4">
                <a:extLst>
                  <a:ext uri="{FF2B5EF4-FFF2-40B4-BE49-F238E27FC236}">
                    <a16:creationId xmlns:a16="http://schemas.microsoft.com/office/drawing/2014/main" id="{CFB46794-1F81-496B-A2CB-881B7921485A}"/>
                  </a:ext>
                </a:extLst>
              </p:cNvPr>
              <p:cNvSpPr/>
              <p:nvPr/>
            </p:nvSpPr>
            <p:spPr>
              <a:xfrm flipV="1">
                <a:off x="1868129" y="1342102"/>
                <a:ext cx="8455742" cy="3679990"/>
              </a:xfrm>
              <a:prstGeom prst="round2SameRect">
                <a:avLst>
                  <a:gd name="adj1" fmla="val 7303"/>
                  <a:gd name="adj2" fmla="val 0"/>
                </a:avLst>
              </a:prstGeom>
              <a:solidFill>
                <a:schemeClr val="bg1"/>
              </a:solidFill>
              <a:ln>
                <a:noFill/>
              </a:ln>
              <a:effectLst>
                <a:outerShdw blurRad="1270000" dist="1117600" dir="5400000" sx="80000" sy="80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8C1CF42B-3291-489E-BB64-3FE0077485C0}"/>
                  </a:ext>
                </a:extLst>
              </p:cNvPr>
              <p:cNvSpPr/>
              <p:nvPr/>
            </p:nvSpPr>
            <p:spPr>
              <a:xfrm>
                <a:off x="1867800" y="1342102"/>
                <a:ext cx="8456400" cy="72000"/>
              </a:xfrm>
              <a:prstGeom prst="rect">
                <a:avLst/>
              </a:prstGeom>
              <a:gradFill>
                <a:gsLst>
                  <a:gs pos="100000">
                    <a:schemeClr val="accent1">
                      <a:lumMod val="75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sp>
        <p:nvSpPr>
          <p:cNvPr id="9" name="Picture Placeholder 3">
            <a:extLst>
              <a:ext uri="{FF2B5EF4-FFF2-40B4-BE49-F238E27FC236}">
                <a16:creationId xmlns:a16="http://schemas.microsoft.com/office/drawing/2014/main" id="{7E65BCDC-8AE4-4F53-AB5F-2F11F97CBBBB}"/>
              </a:ext>
            </a:extLst>
          </p:cNvPr>
          <p:cNvSpPr>
            <a:spLocks noGrp="1"/>
          </p:cNvSpPr>
          <p:nvPr>
            <p:ph type="pic" sz="quarter" idx="14"/>
          </p:nvPr>
        </p:nvSpPr>
        <p:spPr>
          <a:xfrm>
            <a:off x="1757916"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
        <p:nvSpPr>
          <p:cNvPr id="10" name="Picture Placeholder 3">
            <a:extLst>
              <a:ext uri="{FF2B5EF4-FFF2-40B4-BE49-F238E27FC236}">
                <a16:creationId xmlns:a16="http://schemas.microsoft.com/office/drawing/2014/main" id="{D5668036-8395-4395-A695-59087809B7CB}"/>
              </a:ext>
            </a:extLst>
          </p:cNvPr>
          <p:cNvSpPr>
            <a:spLocks noGrp="1"/>
          </p:cNvSpPr>
          <p:nvPr>
            <p:ph type="pic" sz="quarter" idx="15"/>
          </p:nvPr>
        </p:nvSpPr>
        <p:spPr>
          <a:xfrm>
            <a:off x="6610630" y="2360525"/>
            <a:ext cx="1533924" cy="1533920"/>
          </a:xfrm>
          <a:custGeom>
            <a:avLst/>
            <a:gdLst>
              <a:gd name="connsiteX0" fmla="*/ 663677 w 1327354"/>
              <a:gd name="connsiteY0" fmla="*/ 0 h 1327354"/>
              <a:gd name="connsiteX1" fmla="*/ 1327354 w 1327354"/>
              <a:gd name="connsiteY1" fmla="*/ 663677 h 1327354"/>
              <a:gd name="connsiteX2" fmla="*/ 663677 w 1327354"/>
              <a:gd name="connsiteY2" fmla="*/ 1327354 h 1327354"/>
              <a:gd name="connsiteX3" fmla="*/ 0 w 1327354"/>
              <a:gd name="connsiteY3" fmla="*/ 663677 h 1327354"/>
              <a:gd name="connsiteX4" fmla="*/ 663677 w 1327354"/>
              <a:gd name="connsiteY4" fmla="*/ 0 h 132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54" h="1327354">
                <a:moveTo>
                  <a:pt x="663677" y="0"/>
                </a:moveTo>
                <a:cubicBezTo>
                  <a:pt x="1030216" y="0"/>
                  <a:pt x="1327354" y="297138"/>
                  <a:pt x="1327354" y="663677"/>
                </a:cubicBezTo>
                <a:cubicBezTo>
                  <a:pt x="1327354" y="1030216"/>
                  <a:pt x="1030216" y="1327354"/>
                  <a:pt x="663677" y="1327354"/>
                </a:cubicBezTo>
                <a:cubicBezTo>
                  <a:pt x="297138" y="1327354"/>
                  <a:pt x="0" y="1030216"/>
                  <a:pt x="0" y="663677"/>
                </a:cubicBezTo>
                <a:cubicBezTo>
                  <a:pt x="0" y="297138"/>
                  <a:pt x="297138" y="0"/>
                  <a:pt x="663677" y="0"/>
                </a:cubicBezTo>
                <a:close/>
              </a:path>
            </a:pathLst>
          </a:custGeom>
          <a:solidFill>
            <a:schemeClr val="bg1">
              <a:lumMod val="95000"/>
            </a:schemeClr>
          </a:solidFill>
        </p:spPr>
        <p:txBody>
          <a:bodyPr wrap="square">
            <a:noAutofit/>
          </a:bodyPr>
          <a:lstStyle>
            <a:lvl1pPr marL="0" indent="0" algn="ctr">
              <a:buNone/>
              <a:defRPr sz="12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72444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91681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2B8F49-E9BD-4D5B-BF82-806751F52330}"/>
              </a:ext>
            </a:extLst>
          </p:cNvPr>
          <p:cNvSpPr>
            <a:spLocks noGrp="1"/>
          </p:cNvSpPr>
          <p:nvPr>
            <p:ph type="pic" sz="quarter" idx="10"/>
          </p:nvPr>
        </p:nvSpPr>
        <p:spPr>
          <a:xfrm>
            <a:off x="0" y="2514600"/>
            <a:ext cx="12192000" cy="4343400"/>
          </a:xfrm>
          <a:prstGeom prst="rect">
            <a:avLst/>
          </a:prstGeom>
        </p:spPr>
        <p:txBody>
          <a:bodyPr/>
          <a:lstStyle/>
          <a:p>
            <a:endParaRPr lang="en-US"/>
          </a:p>
        </p:txBody>
      </p:sp>
    </p:spTree>
    <p:extLst>
      <p:ext uri="{BB962C8B-B14F-4D97-AF65-F5344CB8AC3E}">
        <p14:creationId xmlns:p14="http://schemas.microsoft.com/office/powerpoint/2010/main" val="172910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Freeform: Shape 7"/>
          <p:cNvSpPr/>
          <p:nvPr userDrawn="1"/>
        </p:nvSpPr>
        <p:spPr>
          <a:xfrm>
            <a:off x="9155502" y="0"/>
            <a:ext cx="12700" cy="12700"/>
          </a:xfrm>
          <a:custGeom>
            <a:avLst/>
            <a:gdLst>
              <a:gd name="connsiteX0" fmla="*/ 0 w 12700"/>
              <a:gd name="connsiteY0" fmla="*/ 0 h 12700"/>
              <a:gd name="connsiteX1" fmla="*/ 1 w 12700"/>
              <a:gd name="connsiteY1" fmla="*/ 0 h 12700"/>
              <a:gd name="connsiteX2" fmla="*/ 12700 w 12700"/>
              <a:gd name="connsiteY2" fmla="*/ 0 h 12700"/>
              <a:gd name="connsiteX3" fmla="*/ 12700 w 12700"/>
              <a:gd name="connsiteY3" fmla="*/ 12700 h 12700"/>
              <a:gd name="connsiteX4" fmla="*/ 0 w 1270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2700">
                <a:moveTo>
                  <a:pt x="0" y="0"/>
                </a:moveTo>
                <a:lnTo>
                  <a:pt x="1" y="0"/>
                </a:lnTo>
                <a:lnTo>
                  <a:pt x="12700" y="0"/>
                </a:lnTo>
                <a:lnTo>
                  <a:pt x="12700" y="127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Freeform: Shape 5"/>
          <p:cNvSpPr/>
          <p:nvPr userDrawn="1"/>
        </p:nvSpPr>
        <p:spPr>
          <a:xfrm>
            <a:off x="9155502" y="6845300"/>
            <a:ext cx="12700" cy="12700"/>
          </a:xfrm>
          <a:custGeom>
            <a:avLst/>
            <a:gdLst>
              <a:gd name="connsiteX0" fmla="*/ 12700 w 12700"/>
              <a:gd name="connsiteY0" fmla="*/ 0 h 12700"/>
              <a:gd name="connsiteX1" fmla="*/ 12700 w 12700"/>
              <a:gd name="connsiteY1" fmla="*/ 12700 h 12700"/>
              <a:gd name="connsiteX2" fmla="*/ 0 w 12700"/>
              <a:gd name="connsiteY2" fmla="*/ 12700 h 12700"/>
              <a:gd name="connsiteX3" fmla="*/ 12700 w 12700"/>
              <a:gd name="connsiteY3" fmla="*/ 0 h 12700"/>
            </a:gdLst>
            <a:ahLst/>
            <a:cxnLst>
              <a:cxn ang="0">
                <a:pos x="connsiteX0" y="connsiteY0"/>
              </a:cxn>
              <a:cxn ang="0">
                <a:pos x="connsiteX1" y="connsiteY1"/>
              </a:cxn>
              <a:cxn ang="0">
                <a:pos x="connsiteX2" y="connsiteY2"/>
              </a:cxn>
              <a:cxn ang="0">
                <a:pos x="connsiteX3" y="connsiteY3"/>
              </a:cxn>
            </a:cxnLst>
            <a:rect l="l" t="t" r="r" b="b"/>
            <a:pathLst>
              <a:path w="12700" h="12700">
                <a:moveTo>
                  <a:pt x="12700" y="0"/>
                </a:moveTo>
                <a:lnTo>
                  <a:pt x="12700" y="12700"/>
                </a:lnTo>
                <a:lnTo>
                  <a:pt x="0" y="12700"/>
                </a:lnTo>
                <a:lnTo>
                  <a:pt x="127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id="{77C95E76-B98E-4A45-ABEF-7F031700EA52}"/>
              </a:ext>
            </a:extLst>
          </p:cNvPr>
          <p:cNvSpPr>
            <a:spLocks noGrp="1"/>
          </p:cNvSpPr>
          <p:nvPr>
            <p:ph type="pic" sz="quarter" idx="10"/>
          </p:nvPr>
        </p:nvSpPr>
        <p:spPr>
          <a:xfrm>
            <a:off x="983414" y="717198"/>
            <a:ext cx="10225173" cy="5423605"/>
          </a:xfrm>
          <a:custGeom>
            <a:avLst/>
            <a:gdLst>
              <a:gd name="connsiteX0" fmla="*/ 61666 w 10225173"/>
              <a:gd name="connsiteY0" fmla="*/ 0 h 5423605"/>
              <a:gd name="connsiteX1" fmla="*/ 10163507 w 10225173"/>
              <a:gd name="connsiteY1" fmla="*/ 0 h 5423605"/>
              <a:gd name="connsiteX2" fmla="*/ 10225173 w 10225173"/>
              <a:gd name="connsiteY2" fmla="*/ 61666 h 5423605"/>
              <a:gd name="connsiteX3" fmla="*/ 10225173 w 10225173"/>
              <a:gd name="connsiteY3" fmla="*/ 5361939 h 5423605"/>
              <a:gd name="connsiteX4" fmla="*/ 10163507 w 10225173"/>
              <a:gd name="connsiteY4" fmla="*/ 5423605 h 5423605"/>
              <a:gd name="connsiteX5" fmla="*/ 61666 w 10225173"/>
              <a:gd name="connsiteY5" fmla="*/ 5423605 h 5423605"/>
              <a:gd name="connsiteX6" fmla="*/ 0 w 10225173"/>
              <a:gd name="connsiteY6" fmla="*/ 5361939 h 5423605"/>
              <a:gd name="connsiteX7" fmla="*/ 0 w 10225173"/>
              <a:gd name="connsiteY7" fmla="*/ 61666 h 5423605"/>
              <a:gd name="connsiteX8" fmla="*/ 61666 w 10225173"/>
              <a:gd name="connsiteY8" fmla="*/ 0 h 54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5173" h="5423605">
                <a:moveTo>
                  <a:pt x="61666" y="0"/>
                </a:moveTo>
                <a:lnTo>
                  <a:pt x="10163507" y="0"/>
                </a:lnTo>
                <a:cubicBezTo>
                  <a:pt x="10197564" y="0"/>
                  <a:pt x="10225173" y="27609"/>
                  <a:pt x="10225173" y="61666"/>
                </a:cubicBezTo>
                <a:lnTo>
                  <a:pt x="10225173" y="5361939"/>
                </a:lnTo>
                <a:cubicBezTo>
                  <a:pt x="10225173" y="5395996"/>
                  <a:pt x="10197564" y="5423605"/>
                  <a:pt x="10163507" y="5423605"/>
                </a:cubicBezTo>
                <a:lnTo>
                  <a:pt x="61666" y="5423605"/>
                </a:lnTo>
                <a:cubicBezTo>
                  <a:pt x="27609" y="5423605"/>
                  <a:pt x="0" y="5395996"/>
                  <a:pt x="0" y="5361939"/>
                </a:cubicBezTo>
                <a:lnTo>
                  <a:pt x="0" y="61666"/>
                </a:lnTo>
                <a:cubicBezTo>
                  <a:pt x="0" y="27609"/>
                  <a:pt x="27609" y="0"/>
                  <a:pt x="61666"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6716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A1AC866-E057-47A7-B929-4112A18B4F2A}"/>
              </a:ext>
            </a:extLst>
          </p:cNvPr>
          <p:cNvSpPr>
            <a:spLocks noGrp="1"/>
          </p:cNvSpPr>
          <p:nvPr>
            <p:ph type="pic" sz="quarter" idx="10"/>
          </p:nvPr>
        </p:nvSpPr>
        <p:spPr>
          <a:xfrm>
            <a:off x="0" y="0"/>
            <a:ext cx="12192000" cy="6470649"/>
          </a:xfrm>
          <a:prstGeom prst="rect">
            <a:avLst/>
          </a:prstGeom>
          <a:solidFill>
            <a:schemeClr val="bg1">
              <a:lumMod val="95000"/>
            </a:schemeClr>
          </a:solidFill>
        </p:spPr>
        <p:txBody>
          <a:bodyPr/>
          <a:lstStyle>
            <a:lvl1pPr marL="0" indent="0" algn="ctr">
              <a:buNone/>
              <a:defRPr sz="1600">
                <a:solidFill>
                  <a:schemeClr val="bg1">
                    <a:lumMod val="50000"/>
                  </a:schemeClr>
                </a:solidFill>
              </a:defRPr>
            </a:lvl1pPr>
          </a:lstStyle>
          <a:p>
            <a:endParaRPr lang="id-ID"/>
          </a:p>
        </p:txBody>
      </p:sp>
    </p:spTree>
    <p:extLst>
      <p:ext uri="{BB962C8B-B14F-4D97-AF65-F5344CB8AC3E}">
        <p14:creationId xmlns:p14="http://schemas.microsoft.com/office/powerpoint/2010/main" val="183255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17713"/>
      </p:ext>
    </p:extLst>
  </p:cSld>
  <p:clrMap bg1="lt1" tx1="dk1" bg2="lt2" tx2="dk2" accent1="accent1" accent2="accent2" accent3="accent3" accent4="accent4" accent5="accent5" accent6="accent6" hlink="hlink" folHlink="folHlink"/>
  <p:sldLayoutIdLst>
    <p:sldLayoutId id="2147483649" r:id="rId1"/>
    <p:sldLayoutId id="2147483775" r:id="rId2"/>
    <p:sldLayoutId id="2147483681" r:id="rId3"/>
    <p:sldLayoutId id="2147483659" r:id="rId4"/>
    <p:sldLayoutId id="2147483658" r:id="rId5"/>
    <p:sldLayoutId id="2147483650" r:id="rId6"/>
    <p:sldLayoutId id="2147483652" r:id="rId7"/>
    <p:sldLayoutId id="2147483651" r:id="rId8"/>
    <p:sldLayoutId id="2147483654" r:id="rId9"/>
    <p:sldLayoutId id="2147483656" r:id="rId10"/>
    <p:sldLayoutId id="2147483665" r:id="rId11"/>
    <p:sldLayoutId id="2147483682" r:id="rId12"/>
    <p:sldLayoutId id="2147483683" r:id="rId13"/>
    <p:sldLayoutId id="2147483684" r:id="rId14"/>
    <p:sldLayoutId id="2147483685" r:id="rId15"/>
    <p:sldLayoutId id="2147483686" r:id="rId16"/>
    <p:sldLayoutId id="214748368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49.sv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D0A611-EFF0-37D6-61F5-82E456D3829E}"/>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bwMode="auto">
          <a:xfrm>
            <a:off x="1" y="1907517"/>
            <a:ext cx="12192000" cy="4950483"/>
          </a:xfrm>
          <a:prstGeom prst="rect">
            <a:avLst/>
          </a:prstGeom>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D789CD33-EC23-4CA3-9D3C-291D2873B1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4817" y="290559"/>
            <a:ext cx="3000279" cy="1378294"/>
          </a:xfrm>
          <a:prstGeom prst="rect">
            <a:avLst/>
          </a:prstGeom>
        </p:spPr>
      </p:pic>
      <p:sp>
        <p:nvSpPr>
          <p:cNvPr id="8" name="Rectangle 7">
            <a:extLst>
              <a:ext uri="{FF2B5EF4-FFF2-40B4-BE49-F238E27FC236}">
                <a16:creationId xmlns:a16="http://schemas.microsoft.com/office/drawing/2014/main" id="{47DA61B3-28E2-97ED-DC28-5BC9800C926D}"/>
              </a:ext>
            </a:extLst>
          </p:cNvPr>
          <p:cNvSpPr/>
          <p:nvPr/>
        </p:nvSpPr>
        <p:spPr>
          <a:xfrm>
            <a:off x="1012372" y="2494456"/>
            <a:ext cx="10826060" cy="3908762"/>
          </a:xfrm>
          <a:prstGeom prst="rect">
            <a:avLst/>
          </a:prstGeom>
          <a:noFill/>
        </p:spPr>
        <p:txBody>
          <a:bodyPr wrap="square" lIns="91440" tIns="45720" rIns="91440" bIns="45720" anchor="t">
            <a:spAutoFit/>
          </a:bodyPr>
          <a:lstStyle/>
          <a:p>
            <a:pPr>
              <a:lnSpc>
                <a:spcPct val="80000"/>
              </a:lnSpc>
            </a:pPr>
            <a:r>
              <a:rPr lang="en-US" sz="4800">
                <a:solidFill>
                  <a:srgbClr val="18445C"/>
                </a:solidFill>
                <a:latin typeface="+mj-lt"/>
                <a:cs typeface="Poppins SemiBold" panose="00000700000000000000" pitchFamily="2" charset="0"/>
              </a:rPr>
              <a:t>Campbell County, VA</a:t>
            </a:r>
            <a:br>
              <a:rPr lang="en-US" sz="4800" b="1">
                <a:solidFill>
                  <a:srgbClr val="18445C"/>
                </a:solidFill>
                <a:latin typeface="+mj-lt"/>
                <a:cs typeface="Poppins SemiBold" panose="00000700000000000000" pitchFamily="2" charset="0"/>
              </a:rPr>
            </a:br>
            <a:endParaRPr lang="en-US" sz="4800" b="1">
              <a:solidFill>
                <a:srgbClr val="18445C"/>
              </a:solidFill>
              <a:latin typeface="+mj-lt"/>
              <a:cs typeface="Poppins SemiBold" panose="00000700000000000000" pitchFamily="2" charset="0"/>
            </a:endParaRPr>
          </a:p>
          <a:p>
            <a:pPr>
              <a:lnSpc>
                <a:spcPct val="80000"/>
              </a:lnSpc>
            </a:pPr>
            <a:r>
              <a:rPr lang="en-US" sz="4800" b="1">
                <a:solidFill>
                  <a:srgbClr val="18445C"/>
                </a:solidFill>
                <a:latin typeface="+mj-lt"/>
                <a:cs typeface="Poppins SemiBold" panose="00000700000000000000" pitchFamily="2" charset="0"/>
              </a:rPr>
              <a:t>5-Year Tactical Plan</a:t>
            </a:r>
          </a:p>
          <a:p>
            <a:pPr>
              <a:lnSpc>
                <a:spcPct val="80000"/>
              </a:lnSpc>
            </a:pPr>
            <a:r>
              <a:rPr lang="en-US" sz="4000" b="1">
                <a:solidFill>
                  <a:srgbClr val="18445C"/>
                </a:solidFill>
                <a:latin typeface="+mj-lt"/>
                <a:cs typeface="Poppins SemiBold" panose="00000700000000000000" pitchFamily="2" charset="0"/>
              </a:rPr>
              <a:t>Transfer Station &amp; Increased Recycling Capabilities</a:t>
            </a:r>
            <a:br>
              <a:rPr lang="en-US" sz="4800" b="1">
                <a:solidFill>
                  <a:srgbClr val="18445C"/>
                </a:solidFill>
                <a:latin typeface="+mj-lt"/>
                <a:cs typeface="Poppins SemiBold" panose="00000700000000000000" pitchFamily="2" charset="0"/>
              </a:rPr>
            </a:br>
            <a:br>
              <a:rPr lang="en-US" sz="2400">
                <a:solidFill>
                  <a:srgbClr val="18445C"/>
                </a:solidFill>
                <a:latin typeface="Calibri Light" panose="020F0302020204030204"/>
              </a:rPr>
            </a:br>
            <a:br>
              <a:rPr lang="en-US" sz="2400">
                <a:solidFill>
                  <a:srgbClr val="18445C"/>
                </a:solidFill>
                <a:latin typeface="Calibri Light" panose="020F0302020204030204"/>
              </a:rPr>
            </a:br>
            <a:endParaRPr lang="en-US" sz="2400">
              <a:solidFill>
                <a:srgbClr val="18445C"/>
              </a:solidFill>
              <a:latin typeface="Calibri Light" panose="020F0302020204030204"/>
            </a:endParaRPr>
          </a:p>
          <a:p>
            <a:pPr>
              <a:lnSpc>
                <a:spcPct val="80000"/>
              </a:lnSpc>
            </a:pPr>
            <a:r>
              <a:rPr lang="en-US" sz="2400">
                <a:solidFill>
                  <a:srgbClr val="18445C"/>
                </a:solidFill>
                <a:latin typeface="Calibri Light" panose="020F0302020204030204"/>
              </a:rPr>
              <a:t>Presentation to County Board of Supervisors</a:t>
            </a:r>
          </a:p>
          <a:p>
            <a:pPr>
              <a:defRPr/>
            </a:pPr>
            <a:r>
              <a:rPr lang="en-US" sz="2400">
                <a:solidFill>
                  <a:srgbClr val="18445C"/>
                </a:solidFill>
                <a:latin typeface="Calibri Light" panose="020F0302020204030204"/>
              </a:rPr>
              <a:t>August 2024</a:t>
            </a:r>
            <a:endParaRPr lang="en-US" sz="2400">
              <a:solidFill>
                <a:srgbClr val="18445C"/>
              </a:solidFill>
              <a:latin typeface="Calibri Light" panose="020F0302020204030204"/>
              <a:cs typeface="Calibri Light"/>
            </a:endParaRPr>
          </a:p>
        </p:txBody>
      </p:sp>
      <p:pic>
        <p:nvPicPr>
          <p:cNvPr id="2" name="Picture 1">
            <a:extLst>
              <a:ext uri="{FF2B5EF4-FFF2-40B4-BE49-F238E27FC236}">
                <a16:creationId xmlns:a16="http://schemas.microsoft.com/office/drawing/2014/main" id="{9C7DE5E9-EBE6-8FED-1718-11D39D280D02}"/>
              </a:ext>
            </a:extLst>
          </p:cNvPr>
          <p:cNvPicPr/>
          <p:nvPr/>
        </p:nvPicPr>
        <p:blipFill>
          <a:blip r:embed="rId5">
            <a:extLst>
              <a:ext uri="{28A0092B-C50C-407E-A947-70E740481C1C}">
                <a14:useLocalDpi xmlns:a14="http://schemas.microsoft.com/office/drawing/2010/main"/>
              </a:ext>
            </a:extLst>
          </a:blip>
          <a:srcRect/>
          <a:stretch/>
        </p:blipFill>
        <p:spPr>
          <a:xfrm>
            <a:off x="9489958" y="75553"/>
            <a:ext cx="2476500" cy="1740625"/>
          </a:xfrm>
          <a:prstGeom prst="rect">
            <a:avLst/>
          </a:prstGeom>
          <a:ln w="12700" cap="flat">
            <a:noFill/>
            <a:miter lim="400000"/>
          </a:ln>
          <a:effectLst/>
        </p:spPr>
      </p:pic>
    </p:spTree>
    <p:extLst>
      <p:ext uri="{BB962C8B-B14F-4D97-AF65-F5344CB8AC3E}">
        <p14:creationId xmlns:p14="http://schemas.microsoft.com/office/powerpoint/2010/main" val="394124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5DA1D-7600-CE76-5DA8-4D686EA2F3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0" t="4780" r="3921" b="7057"/>
          <a:stretch/>
        </p:blipFill>
        <p:spPr bwMode="auto">
          <a:xfrm>
            <a:off x="5665304" y="1790336"/>
            <a:ext cx="6019386" cy="4999307"/>
          </a:xfrm>
          <a:prstGeom prst="rect">
            <a:avLst/>
          </a:prstGeom>
          <a:noFill/>
          <a:ln>
            <a:noFill/>
          </a:ln>
        </p:spPr>
      </p:pic>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4">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187697"/>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Site Study</a:t>
            </a:r>
          </a:p>
          <a:p>
            <a:pPr>
              <a:lnSpc>
                <a:spcPct val="70000"/>
              </a:lnSpc>
            </a:pPr>
            <a:endParaRPr lang="en-US" sz="4400" b="1">
              <a:solidFill>
                <a:schemeClr val="bg1"/>
              </a:solidFill>
              <a:latin typeface="+mj-lt"/>
              <a:cs typeface="Poppins Light" panose="00000400000000000000" pitchFamily="2" charset="0"/>
            </a:endParaRPr>
          </a:p>
        </p:txBody>
      </p:sp>
      <p:sp>
        <p:nvSpPr>
          <p:cNvPr id="6" name="TextBox 5">
            <a:extLst>
              <a:ext uri="{FF2B5EF4-FFF2-40B4-BE49-F238E27FC236}">
                <a16:creationId xmlns:a16="http://schemas.microsoft.com/office/drawing/2014/main" id="{8CDA6FE3-FC42-7618-99D2-E34C7E95480A}"/>
              </a:ext>
            </a:extLst>
          </p:cNvPr>
          <p:cNvSpPr txBox="1"/>
          <p:nvPr/>
        </p:nvSpPr>
        <p:spPr>
          <a:xfrm>
            <a:off x="318054" y="2027719"/>
            <a:ext cx="4174433" cy="3693319"/>
          </a:xfrm>
          <a:prstGeom prst="rect">
            <a:avLst/>
          </a:prstGeom>
          <a:noFill/>
        </p:spPr>
        <p:txBody>
          <a:bodyPr wrap="square" rtlCol="0">
            <a:spAutoFit/>
          </a:bodyPr>
          <a:lstStyle/>
          <a:p>
            <a:pPr marL="285750" indent="-285750">
              <a:buFont typeface="Wingdings" panose="05000000000000000000" pitchFamily="2" charset="2"/>
              <a:buChar char="ü"/>
            </a:pPr>
            <a:r>
              <a:rPr lang="en-US" b="1">
                <a:solidFill>
                  <a:schemeClr val="bg1"/>
                </a:solidFill>
              </a:rPr>
              <a:t>Study needed to identify viable locations</a:t>
            </a:r>
          </a:p>
          <a:p>
            <a:pPr marL="285750" indent="-285750">
              <a:buFont typeface="Wingdings" panose="05000000000000000000" pitchFamily="2" charset="2"/>
              <a:buChar char="ü"/>
            </a:pPr>
            <a:endParaRPr lang="en-US" b="1">
              <a:solidFill>
                <a:schemeClr val="bg1"/>
              </a:solidFill>
            </a:endParaRPr>
          </a:p>
          <a:p>
            <a:pPr marL="285750" indent="-285750">
              <a:buFont typeface="Wingdings" panose="05000000000000000000" pitchFamily="2" charset="2"/>
              <a:buChar char="ü"/>
            </a:pPr>
            <a:r>
              <a:rPr lang="en-US" b="1">
                <a:solidFill>
                  <a:schemeClr val="bg1"/>
                </a:solidFill>
              </a:rPr>
              <a:t>Selection factors</a:t>
            </a:r>
          </a:p>
          <a:p>
            <a:pPr marL="457200" indent="-168275">
              <a:buFont typeface="Arial" panose="020B0604020202020204" pitchFamily="34" charset="0"/>
              <a:buChar char="•"/>
            </a:pPr>
            <a:r>
              <a:rPr lang="en-US">
                <a:solidFill>
                  <a:schemeClr val="bg1"/>
                </a:solidFill>
              </a:rPr>
              <a:t>Size (Acreage) </a:t>
            </a:r>
          </a:p>
          <a:p>
            <a:pPr marL="457200" indent="-168275">
              <a:buFont typeface="Arial" panose="020B0604020202020204" pitchFamily="34" charset="0"/>
              <a:buChar char="•"/>
            </a:pPr>
            <a:r>
              <a:rPr lang="en-US">
                <a:solidFill>
                  <a:schemeClr val="bg1"/>
                </a:solidFill>
              </a:rPr>
              <a:t>Topography</a:t>
            </a:r>
          </a:p>
          <a:p>
            <a:pPr marL="457200" indent="-168275">
              <a:buFont typeface="Arial" panose="020B0604020202020204" pitchFamily="34" charset="0"/>
              <a:buChar char="•"/>
            </a:pPr>
            <a:r>
              <a:rPr lang="en-US">
                <a:solidFill>
                  <a:schemeClr val="bg1"/>
                </a:solidFill>
              </a:rPr>
              <a:t>Proximity</a:t>
            </a:r>
          </a:p>
          <a:p>
            <a:pPr lvl="2" indent="-168275">
              <a:buFont typeface="Arial" panose="020B0604020202020204" pitchFamily="34" charset="0"/>
              <a:buChar char="•"/>
            </a:pPr>
            <a:r>
              <a:rPr lang="en-US">
                <a:solidFill>
                  <a:schemeClr val="bg1"/>
                </a:solidFill>
              </a:rPr>
              <a:t>Population Centers  </a:t>
            </a:r>
          </a:p>
          <a:p>
            <a:pPr lvl="2" indent="-168275">
              <a:buFont typeface="Arial" panose="020B0604020202020204" pitchFamily="34" charset="0"/>
              <a:buChar char="•"/>
            </a:pPr>
            <a:r>
              <a:rPr lang="en-US">
                <a:solidFill>
                  <a:schemeClr val="bg1"/>
                </a:solidFill>
              </a:rPr>
              <a:t>Transit Routes </a:t>
            </a:r>
          </a:p>
          <a:p>
            <a:pPr marL="457200" indent="-168275">
              <a:buFont typeface="Arial" panose="020B0604020202020204" pitchFamily="34" charset="0"/>
              <a:buChar char="•"/>
            </a:pPr>
            <a:r>
              <a:rPr lang="en-US">
                <a:solidFill>
                  <a:schemeClr val="bg1"/>
                </a:solidFill>
              </a:rPr>
              <a:t>Utilities </a:t>
            </a:r>
          </a:p>
          <a:p>
            <a:pPr marL="457200" indent="-168275">
              <a:buFont typeface="Arial" panose="020B0604020202020204" pitchFamily="34" charset="0"/>
              <a:buChar char="•"/>
            </a:pPr>
            <a:r>
              <a:rPr lang="en-US">
                <a:solidFill>
                  <a:schemeClr val="bg1"/>
                </a:solidFill>
              </a:rPr>
              <a:t>Zoning  </a:t>
            </a:r>
          </a:p>
          <a:p>
            <a:pPr marL="457200" indent="-168275">
              <a:buFont typeface="Arial" panose="020B0604020202020204" pitchFamily="34" charset="0"/>
              <a:buChar char="•"/>
            </a:pPr>
            <a:r>
              <a:rPr lang="en-US">
                <a:solidFill>
                  <a:schemeClr val="bg1"/>
                </a:solidFill>
              </a:rPr>
              <a:t>Facilities </a:t>
            </a:r>
          </a:p>
          <a:p>
            <a:pPr marL="457200" indent="-168275">
              <a:buFont typeface="Arial" panose="020B0604020202020204" pitchFamily="34" charset="0"/>
              <a:buChar char="•"/>
            </a:pPr>
            <a:r>
              <a:rPr lang="en-US">
                <a:solidFill>
                  <a:schemeClr val="bg1"/>
                </a:solidFill>
              </a:rPr>
              <a:t>Cost </a:t>
            </a:r>
          </a:p>
          <a:p>
            <a:pPr marL="457200" indent="-168275">
              <a:buFont typeface="Arial" panose="020B0604020202020204" pitchFamily="34" charset="0"/>
              <a:buChar char="•"/>
            </a:pPr>
            <a:r>
              <a:rPr lang="en-US">
                <a:solidFill>
                  <a:schemeClr val="bg1"/>
                </a:solidFill>
              </a:rPr>
              <a:t>Current Ownership </a:t>
            </a:r>
          </a:p>
        </p:txBody>
      </p:sp>
      <p:graphicFrame>
        <p:nvGraphicFramePr>
          <p:cNvPr id="9" name="Table 8">
            <a:extLst>
              <a:ext uri="{FF2B5EF4-FFF2-40B4-BE49-F238E27FC236}">
                <a16:creationId xmlns:a16="http://schemas.microsoft.com/office/drawing/2014/main" id="{31A9D1E0-DB9A-151B-35CD-D3EB3AE73EA3}"/>
              </a:ext>
            </a:extLst>
          </p:cNvPr>
          <p:cNvGraphicFramePr>
            <a:graphicFrameLocks noGrp="1"/>
          </p:cNvGraphicFramePr>
          <p:nvPr>
            <p:extLst>
              <p:ext uri="{D42A27DB-BD31-4B8C-83A1-F6EECF244321}">
                <p14:modId xmlns:p14="http://schemas.microsoft.com/office/powerpoint/2010/main" val="4014465625"/>
              </p:ext>
            </p:extLst>
          </p:nvPr>
        </p:nvGraphicFramePr>
        <p:xfrm>
          <a:off x="5009625" y="119050"/>
          <a:ext cx="7119586" cy="1602653"/>
        </p:xfrm>
        <a:graphic>
          <a:graphicData uri="http://schemas.openxmlformats.org/drawingml/2006/table">
            <a:tbl>
              <a:tblPr firstRow="1" firstCol="1" bandRow="1">
                <a:tableStyleId>{00A15C55-8517-42AA-B614-E9B94910E393}</a:tableStyleId>
              </a:tblPr>
              <a:tblGrid>
                <a:gridCol w="2076975">
                  <a:extLst>
                    <a:ext uri="{9D8B030D-6E8A-4147-A177-3AD203B41FA5}">
                      <a16:colId xmlns:a16="http://schemas.microsoft.com/office/drawing/2014/main" val="558874482"/>
                    </a:ext>
                  </a:extLst>
                </a:gridCol>
                <a:gridCol w="636104">
                  <a:extLst>
                    <a:ext uri="{9D8B030D-6E8A-4147-A177-3AD203B41FA5}">
                      <a16:colId xmlns:a16="http://schemas.microsoft.com/office/drawing/2014/main" val="2351785829"/>
                    </a:ext>
                  </a:extLst>
                </a:gridCol>
                <a:gridCol w="2117035">
                  <a:extLst>
                    <a:ext uri="{9D8B030D-6E8A-4147-A177-3AD203B41FA5}">
                      <a16:colId xmlns:a16="http://schemas.microsoft.com/office/drawing/2014/main" val="726265262"/>
                    </a:ext>
                  </a:extLst>
                </a:gridCol>
                <a:gridCol w="1143000">
                  <a:extLst>
                    <a:ext uri="{9D8B030D-6E8A-4147-A177-3AD203B41FA5}">
                      <a16:colId xmlns:a16="http://schemas.microsoft.com/office/drawing/2014/main" val="1391573656"/>
                    </a:ext>
                  </a:extLst>
                </a:gridCol>
                <a:gridCol w="1146472">
                  <a:extLst>
                    <a:ext uri="{9D8B030D-6E8A-4147-A177-3AD203B41FA5}">
                      <a16:colId xmlns:a16="http://schemas.microsoft.com/office/drawing/2014/main" val="3749693969"/>
                    </a:ext>
                  </a:extLst>
                </a:gridCol>
              </a:tblGrid>
              <a:tr h="0">
                <a:tc rowSpan="7">
                  <a:txBody>
                    <a:bodyPr/>
                    <a:lstStyle/>
                    <a:p>
                      <a:pPr marL="0" marR="0" algn="ctr">
                        <a:spcBef>
                          <a:spcPts val="0"/>
                        </a:spcBef>
                        <a:spcAft>
                          <a:spcPts val="0"/>
                        </a:spcAft>
                      </a:pPr>
                      <a:r>
                        <a:rPr lang="en-US" sz="2400" b="1">
                          <a:solidFill>
                            <a:schemeClr val="bg1"/>
                          </a:solidFill>
                          <a:effectLst/>
                        </a:rPr>
                        <a:t>Potential</a:t>
                      </a:r>
                      <a:br>
                        <a:rPr lang="en-US" sz="2400" b="1">
                          <a:solidFill>
                            <a:schemeClr val="bg1"/>
                          </a:solidFill>
                          <a:effectLst/>
                        </a:rPr>
                      </a:br>
                      <a:r>
                        <a:rPr lang="en-US" sz="2400" b="1">
                          <a:solidFill>
                            <a:schemeClr val="bg1"/>
                          </a:solidFill>
                          <a:effectLst/>
                        </a:rPr>
                        <a:t>Layout</a:t>
                      </a:r>
                      <a:endParaRPr lang="en-US" sz="2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FFFFFF"/>
                          </a:solidFill>
                          <a:effectLst/>
                        </a:rPr>
                        <a:t>Label</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FFFFFF"/>
                          </a:solidFill>
                          <a:effectLst/>
                        </a:rPr>
                        <a:t>Site</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FFFFFF"/>
                          </a:solidFill>
                          <a:effectLst/>
                        </a:rPr>
                        <a:t>Dimensions (ft)</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FFFFFF"/>
                          </a:solidFill>
                          <a:effectLst/>
                        </a:rPr>
                        <a:t>Area </a:t>
                      </a:r>
                      <a:r>
                        <a:rPr lang="en-US" sz="1100" b="1">
                          <a:solidFill>
                            <a:schemeClr val="bg1"/>
                          </a:solidFill>
                          <a:effectLst/>
                        </a:rPr>
                        <a:t>(ft</a:t>
                      </a:r>
                      <a:r>
                        <a:rPr lang="en-US" sz="1100" b="1" baseline="30000">
                          <a:solidFill>
                            <a:schemeClr val="bg1"/>
                          </a:solidFill>
                          <a:effectLst/>
                        </a:rPr>
                        <a:t>2</a:t>
                      </a:r>
                      <a:r>
                        <a:rPr lang="en-US" sz="1100" b="1">
                          <a:solidFill>
                            <a:schemeClr val="bg1"/>
                          </a:solidFill>
                          <a:effectLst/>
                        </a:rPr>
                        <a:t>)</a:t>
                      </a:r>
                      <a:endPar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1088095333"/>
                  </a:ext>
                </a:extLst>
              </a:tr>
              <a:tr h="273185">
                <a:tc vMerge="1">
                  <a:txBody>
                    <a:bodyPr/>
                    <a:lstStyle/>
                    <a:p>
                      <a:pPr marL="0" marR="0" algn="ctr">
                        <a:spcBef>
                          <a:spcPts val="0"/>
                        </a:spcBef>
                        <a:spcAft>
                          <a:spcPts val="0"/>
                        </a:spcAft>
                      </a:pP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rPr>
                        <a:t>A</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a:solidFill>
                            <a:srgbClr val="000000"/>
                          </a:solidFill>
                          <a:effectLst/>
                        </a:rPr>
                        <a:t>Transfer Station</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000000"/>
                          </a:solidFill>
                          <a:effectLst/>
                        </a:rPr>
                        <a:t>160 x 200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000000"/>
                          </a:solidFill>
                          <a:effectLst/>
                        </a:rPr>
                        <a:t>32,000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364684315"/>
                  </a:ext>
                </a:extLst>
              </a:tr>
              <a:tr h="210032">
                <a:tc vMerge="1">
                  <a:txBody>
                    <a:bodyPr/>
                    <a:lstStyle/>
                    <a:p>
                      <a:pPr marL="0" marR="0" algn="ctr">
                        <a:spcBef>
                          <a:spcPts val="0"/>
                        </a:spcBef>
                        <a:spcAft>
                          <a:spcPts val="0"/>
                        </a:spcAft>
                      </a:pP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1">
                          <a:effectLst/>
                        </a:rPr>
                        <a:t>B</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a:effectLst/>
                        </a:rPr>
                        <a:t>Admin/Break Room</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50 x 70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3,500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38015278"/>
                  </a:ext>
                </a:extLst>
              </a:tr>
              <a:tr h="210032">
                <a:tc vMerge="1">
                  <a:txBody>
                    <a:bodyPr/>
                    <a:lstStyle/>
                    <a:p>
                      <a:pPr marL="0" marR="0" algn="ctr">
                        <a:spcBef>
                          <a:spcPts val="0"/>
                        </a:spcBef>
                        <a:spcAft>
                          <a:spcPts val="0"/>
                        </a:spcAft>
                      </a:pP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rPr>
                        <a:t>C</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a:solidFill>
                            <a:srgbClr val="000000"/>
                          </a:solidFill>
                          <a:effectLst/>
                        </a:rPr>
                        <a:t>Vehicle Maintenance Shop</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000000"/>
                          </a:solidFill>
                          <a:effectLst/>
                        </a:rPr>
                        <a:t>130 x 65</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000000"/>
                          </a:solidFill>
                          <a:effectLst/>
                        </a:rPr>
                        <a:t>8,450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18667705"/>
                  </a:ext>
                </a:extLst>
              </a:tr>
              <a:tr h="210032">
                <a:tc vMerge="1">
                  <a:txBody>
                    <a:bodyPr/>
                    <a:lstStyle/>
                    <a:p>
                      <a:pPr marL="0" marR="0" algn="ctr">
                        <a:spcBef>
                          <a:spcPts val="0"/>
                        </a:spcBef>
                        <a:spcAft>
                          <a:spcPts val="0"/>
                        </a:spcAft>
                      </a:pP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1">
                          <a:effectLst/>
                        </a:rPr>
                        <a:t>D</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a:effectLst/>
                        </a:rPr>
                        <a:t>Scalehouse</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40 x 16</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640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1163214596"/>
                  </a:ext>
                </a:extLst>
              </a:tr>
              <a:tr h="146879">
                <a:tc vMerge="1">
                  <a:txBody>
                    <a:bodyPr/>
                    <a:lstStyle/>
                    <a:p>
                      <a:pPr marL="0" marR="0" algn="ctr">
                        <a:spcBef>
                          <a:spcPts val="0"/>
                        </a:spcBef>
                        <a:spcAft>
                          <a:spcPts val="0"/>
                        </a:spcAft>
                      </a:pP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rPr>
                        <a:t>E</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a:solidFill>
                            <a:srgbClr val="000000"/>
                          </a:solidFill>
                          <a:effectLst/>
                        </a:rPr>
                        <a:t>Citizen MSW Drop/ Recycling Drop</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000000"/>
                          </a:solidFill>
                          <a:effectLst/>
                        </a:rPr>
                        <a:t>N/A</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endParaRPr lang="en-US" sz="1100" b="1">
                        <a:effectLst/>
                        <a:latin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3499011338"/>
                  </a:ext>
                </a:extLst>
              </a:tr>
              <a:tr h="0">
                <a:tc vMerge="1">
                  <a:txBody>
                    <a:bodyPr/>
                    <a:lstStyle/>
                    <a:p>
                      <a:endParaRPr lang="en-US" sz="1100">
                        <a:effectLst/>
                        <a:latin typeface="Calibri Light" panose="020F0302020204030204" pitchFamily="34" charset="0"/>
                        <a:cs typeface="Times New Roman" panose="02020603050405020304" pitchFamily="18" charset="0"/>
                      </a:endParaRPr>
                    </a:p>
                  </a:txBody>
                  <a:tcPr marL="67735" marR="67735" marT="26969" marB="26969"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endParaRPr lang="en-US" sz="1100">
                        <a:effectLst/>
                        <a:latin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a:spcBef>
                          <a:spcPts val="0"/>
                        </a:spcBef>
                        <a:spcAft>
                          <a:spcPts val="0"/>
                        </a:spcAft>
                      </a:pPr>
                      <a:r>
                        <a:rPr lang="en-US" sz="1100" b="1">
                          <a:effectLst/>
                        </a:rPr>
                        <a:t>Total Lot Size</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550 x 640</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effectLst/>
                        </a:rPr>
                        <a:t>8 Acres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3709919856"/>
                  </a:ext>
                </a:extLst>
              </a:tr>
            </a:tbl>
          </a:graphicData>
        </a:graphic>
      </p:graphicFrame>
    </p:spTree>
    <p:extLst>
      <p:ext uri="{BB962C8B-B14F-4D97-AF65-F5344CB8AC3E}">
        <p14:creationId xmlns:p14="http://schemas.microsoft.com/office/powerpoint/2010/main" val="346104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2369559"/>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Development</a:t>
            </a:r>
            <a:br>
              <a:rPr lang="en-US" sz="4800" b="1" spc="-150">
                <a:solidFill>
                  <a:prstClr val="white"/>
                </a:solidFill>
                <a:latin typeface="Calibri Light"/>
                <a:cs typeface="Poppins SemiBold"/>
              </a:rPr>
            </a:br>
            <a:r>
              <a:rPr lang="en-US" sz="4800" b="1" spc="-150">
                <a:solidFill>
                  <a:prstClr val="white"/>
                </a:solidFill>
                <a:latin typeface="Calibri Light"/>
                <a:cs typeface="Poppins SemiBold"/>
              </a:rPr>
              <a:t>&amp; Construction Budget</a:t>
            </a:r>
          </a:p>
          <a:p>
            <a:pPr>
              <a:lnSpc>
                <a:spcPct val="70000"/>
              </a:lnSpc>
            </a:pPr>
            <a:endParaRPr lang="en-US" sz="4400" b="1">
              <a:solidFill>
                <a:schemeClr val="bg1"/>
              </a:solidFill>
              <a:latin typeface="+mj-lt"/>
              <a:cs typeface="Poppins Light" panose="00000400000000000000" pitchFamily="2" charset="0"/>
            </a:endParaRPr>
          </a:p>
        </p:txBody>
      </p:sp>
      <p:graphicFrame>
        <p:nvGraphicFramePr>
          <p:cNvPr id="8" name="Table 7">
            <a:extLst>
              <a:ext uri="{FF2B5EF4-FFF2-40B4-BE49-F238E27FC236}">
                <a16:creationId xmlns:a16="http://schemas.microsoft.com/office/drawing/2014/main" id="{CAB04874-9FB5-70E7-E9FD-F16137BFDB04}"/>
              </a:ext>
            </a:extLst>
          </p:cNvPr>
          <p:cNvGraphicFramePr>
            <a:graphicFrameLocks noGrp="1"/>
          </p:cNvGraphicFramePr>
          <p:nvPr>
            <p:extLst>
              <p:ext uri="{D42A27DB-BD31-4B8C-83A1-F6EECF244321}">
                <p14:modId xmlns:p14="http://schemas.microsoft.com/office/powerpoint/2010/main" val="2391437381"/>
              </p:ext>
            </p:extLst>
          </p:nvPr>
        </p:nvGraphicFramePr>
        <p:xfrm>
          <a:off x="148884" y="2985474"/>
          <a:ext cx="4522346" cy="3576743"/>
        </p:xfrm>
        <a:graphic>
          <a:graphicData uri="http://schemas.openxmlformats.org/drawingml/2006/table">
            <a:tbl>
              <a:tblPr firstRow="1" firstCol="1" bandRow="1">
                <a:tableStyleId>{00A15C55-8517-42AA-B614-E9B94910E393}</a:tableStyleId>
              </a:tblPr>
              <a:tblGrid>
                <a:gridCol w="596550">
                  <a:extLst>
                    <a:ext uri="{9D8B030D-6E8A-4147-A177-3AD203B41FA5}">
                      <a16:colId xmlns:a16="http://schemas.microsoft.com/office/drawing/2014/main" val="2351785829"/>
                    </a:ext>
                  </a:extLst>
                </a:gridCol>
                <a:gridCol w="2097157">
                  <a:extLst>
                    <a:ext uri="{9D8B030D-6E8A-4147-A177-3AD203B41FA5}">
                      <a16:colId xmlns:a16="http://schemas.microsoft.com/office/drawing/2014/main" val="726265262"/>
                    </a:ext>
                  </a:extLst>
                </a:gridCol>
                <a:gridCol w="1172817">
                  <a:extLst>
                    <a:ext uri="{9D8B030D-6E8A-4147-A177-3AD203B41FA5}">
                      <a16:colId xmlns:a16="http://schemas.microsoft.com/office/drawing/2014/main" val="1391573656"/>
                    </a:ext>
                  </a:extLst>
                </a:gridCol>
                <a:gridCol w="655822">
                  <a:extLst>
                    <a:ext uri="{9D8B030D-6E8A-4147-A177-3AD203B41FA5}">
                      <a16:colId xmlns:a16="http://schemas.microsoft.com/office/drawing/2014/main" val="3749693969"/>
                    </a:ext>
                  </a:extLst>
                </a:gridCol>
              </a:tblGrid>
              <a:tr h="0">
                <a:tc>
                  <a:txBody>
                    <a:bodyPr/>
                    <a:lstStyle/>
                    <a:p>
                      <a:pPr marL="0" marR="0" algn="ctr">
                        <a:spcBef>
                          <a:spcPts val="0"/>
                        </a:spcBef>
                        <a:spcAft>
                          <a:spcPts val="0"/>
                        </a:spcAft>
                      </a:pPr>
                      <a:r>
                        <a:rPr lang="en-US" sz="1100" b="1">
                          <a:solidFill>
                            <a:srgbClr val="FFFFFF"/>
                          </a:solidFill>
                          <a:effectLst/>
                        </a:rPr>
                        <a:t>Phase</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dirty="0">
                          <a:solidFill>
                            <a:srgbClr val="FFFFFF"/>
                          </a:solidFill>
                          <a:effectLst/>
                        </a:rPr>
                        <a:t>Task</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a:spcBef>
                          <a:spcPts val="0"/>
                        </a:spcBef>
                        <a:spcAft>
                          <a:spcPts val="0"/>
                        </a:spcAft>
                      </a:pPr>
                      <a:r>
                        <a:rPr lang="en-US" sz="1100" b="1">
                          <a:solidFill>
                            <a:srgbClr val="FFFFFF"/>
                          </a:solidFill>
                          <a:effectLst/>
                        </a:rPr>
                        <a:t>Estimated Cost</a:t>
                      </a:r>
                      <a:br>
                        <a:rPr lang="en-US" sz="1100" b="1">
                          <a:solidFill>
                            <a:srgbClr val="FFFFFF"/>
                          </a:solidFill>
                          <a:effectLst/>
                        </a:rPr>
                      </a:br>
                      <a:r>
                        <a:rPr lang="en-US" sz="1100" b="1">
                          <a:solidFill>
                            <a:srgbClr val="FFFFFF"/>
                          </a:solidFill>
                          <a:effectLst/>
                        </a:rPr>
                        <a:t>(Present Day US$)</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100" b="1">
                          <a:solidFill>
                            <a:srgbClr val="FFFFFF"/>
                          </a:solidFill>
                          <a:effectLst/>
                        </a:rPr>
                        <a:t>Fiscal Year</a:t>
                      </a:r>
                      <a:endPar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1088095333"/>
                  </a:ext>
                </a:extLst>
              </a:tr>
              <a:tr h="273185">
                <a:tc rowSpan="5">
                  <a:txBody>
                    <a:bodyPr/>
                    <a:lstStyle/>
                    <a:p>
                      <a:pPr marL="0" marR="0" algn="ctr">
                        <a:spcBef>
                          <a:spcPts val="0"/>
                        </a:spcBef>
                        <a:spcAft>
                          <a:spcPts val="0"/>
                        </a:spcAft>
                      </a:pPr>
                      <a:r>
                        <a:rPr lang="en-US" sz="1100" b="1">
                          <a:solidFill>
                            <a:schemeClr val="bg1"/>
                          </a:solidFill>
                          <a:effectLst/>
                        </a:rPr>
                        <a:t>One</a:t>
                      </a:r>
                      <a:endParaRPr lang="en-US" sz="1100" b="1">
                        <a:solidFill>
                          <a:schemeClr val="bg1"/>
                        </a:solidFill>
                        <a:effectLst/>
                        <a:latin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a:spcBef>
                          <a:spcPts val="0"/>
                        </a:spcBef>
                        <a:spcAft>
                          <a:spcPts val="0"/>
                        </a:spcAft>
                      </a:pPr>
                      <a:r>
                        <a:rPr lang="en-US" sz="1100" b="1" dirty="0">
                          <a:solidFill>
                            <a:srgbClr val="000000"/>
                          </a:solidFill>
                          <a:effectLst/>
                        </a:rPr>
                        <a:t>Site Study</a:t>
                      </a:r>
                    </a:p>
                  </a:txBody>
                  <a:tcPr marL="67735" marR="67735" marT="26969" marB="26969" anchor="ctr"/>
                </a:tc>
                <a:tc>
                  <a:txBody>
                    <a:bodyPr/>
                    <a:lstStyle/>
                    <a:p>
                      <a:pPr marL="0" marR="0" algn="r" defTabSz="914400" rtl="0" eaLnBrk="1" latinLnBrk="0" hangingPunct="1">
                        <a:spcBef>
                          <a:spcPts val="0"/>
                        </a:spcBef>
                        <a:spcAft>
                          <a:spcPts val="0"/>
                        </a:spcAft>
                      </a:pPr>
                      <a:r>
                        <a:rPr lang="en-US" sz="1100" b="1" kern="1200">
                          <a:solidFill>
                            <a:srgbClr val="000000"/>
                          </a:solidFill>
                          <a:effectLst/>
                          <a:latin typeface="+mn-lt"/>
                          <a:ea typeface="+mn-ea"/>
                          <a:cs typeface="+mn-cs"/>
                        </a:rPr>
                        <a:t>$45,000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364684315"/>
                  </a:ext>
                </a:extLst>
              </a:tr>
              <a:tr h="210032">
                <a:tc vMerge="1">
                  <a:txBody>
                    <a:bodyPr/>
                    <a:lstStyle/>
                    <a:p>
                      <a:endParaRPr/>
                    </a:p>
                  </a:txBody>
                  <a:tcPr marL="67735" marR="67735" marT="26969" marB="26969" anchor="ctr"/>
                </a:tc>
                <a:tc>
                  <a:txBody>
                    <a:bodyPr/>
                    <a:lstStyle/>
                    <a:p>
                      <a:pPr marL="0" marR="0" algn="l">
                        <a:spcBef>
                          <a:spcPts val="0"/>
                        </a:spcBef>
                        <a:spcAft>
                          <a:spcPts val="0"/>
                        </a:spcAft>
                      </a:pPr>
                      <a:r>
                        <a:rPr lang="en-US" sz="1100" b="1">
                          <a:effectLst/>
                        </a:rPr>
                        <a:t>Public Outreach</a:t>
                      </a:r>
                    </a:p>
                  </a:txBody>
                  <a:tcPr marL="67735" marR="67735" marT="26969" marB="26969"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$30,000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238015278"/>
                  </a:ext>
                </a:extLst>
              </a:tr>
              <a:tr h="210032">
                <a:tc vMerge="1">
                  <a:txBody>
                    <a:bodyPr/>
                    <a:lstStyle/>
                    <a:p>
                      <a:endParaRPr/>
                    </a:p>
                  </a:txBody>
                  <a:tcPr marL="67735" marR="67735" marT="26969" marB="26969" anchor="ctr"/>
                </a:tc>
                <a:tc>
                  <a:txBody>
                    <a:bodyPr/>
                    <a:lstStyle/>
                    <a:p>
                      <a:pPr marL="0" marR="0" algn="l">
                        <a:spcBef>
                          <a:spcPts val="0"/>
                        </a:spcBef>
                        <a:spcAft>
                          <a:spcPts val="0"/>
                        </a:spcAft>
                      </a:pPr>
                      <a:r>
                        <a:rPr lang="en-US" sz="1100" b="1">
                          <a:solidFill>
                            <a:srgbClr val="000000"/>
                          </a:solidFill>
                          <a:effectLst/>
                        </a:rPr>
                        <a:t>Budgeting</a:t>
                      </a:r>
                    </a:p>
                  </a:txBody>
                  <a:tcPr marL="67735" marR="67735" marT="26969" marB="26969"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$150,000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2025-29</a:t>
                      </a:r>
                    </a:p>
                  </a:txBody>
                  <a:tcPr marL="71007" marR="71007" marT="28270" marB="28270" anchor="ctr"/>
                </a:tc>
                <a:extLst>
                  <a:ext uri="{0D108BD9-81ED-4DB2-BD59-A6C34878D82A}">
                    <a16:rowId xmlns:a16="http://schemas.microsoft.com/office/drawing/2014/main" val="218667705"/>
                  </a:ext>
                </a:extLst>
              </a:tr>
              <a:tr h="210032">
                <a:tc vMerge="1">
                  <a:txBody>
                    <a:bodyPr/>
                    <a:lstStyle/>
                    <a:p>
                      <a:endParaRPr/>
                    </a:p>
                  </a:txBody>
                  <a:tcPr marL="67735" marR="67735" marT="26969" marB="26969" anchor="ctr"/>
                </a:tc>
                <a:tc>
                  <a:txBody>
                    <a:bodyPr/>
                    <a:lstStyle/>
                    <a:p>
                      <a:pPr marL="0" marR="0" algn="l">
                        <a:spcBef>
                          <a:spcPts val="0"/>
                        </a:spcBef>
                        <a:spcAft>
                          <a:spcPts val="0"/>
                        </a:spcAft>
                      </a:pPr>
                      <a:r>
                        <a:rPr lang="en-US" sz="1100" b="1">
                          <a:effectLst/>
                        </a:rPr>
                        <a:t>Solid Waste Management Plan</a:t>
                      </a:r>
                    </a:p>
                  </a:txBody>
                  <a:tcPr marL="67735" marR="67735" marT="26969" marB="26969"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$200,000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1163214596"/>
                  </a:ext>
                </a:extLst>
              </a:tr>
              <a:tr h="146879">
                <a:tc vMerge="1">
                  <a:txBody>
                    <a:bodyPr/>
                    <a:lstStyle/>
                    <a:p>
                      <a:endParaRPr/>
                    </a:p>
                  </a:txBody>
                  <a:tcPr marL="67735" marR="67735" marT="26969" marB="26969" anchor="ctr"/>
                </a:tc>
                <a:tc>
                  <a:txBody>
                    <a:bodyPr/>
                    <a:lstStyle/>
                    <a:p>
                      <a:pPr marL="0" marR="0" algn="l">
                        <a:spcBef>
                          <a:spcPts val="0"/>
                        </a:spcBef>
                        <a:spcAft>
                          <a:spcPts val="0"/>
                        </a:spcAft>
                      </a:pPr>
                      <a:r>
                        <a:rPr lang="en-US" sz="1100" b="1">
                          <a:solidFill>
                            <a:srgbClr val="000000"/>
                          </a:solidFill>
                          <a:effectLst/>
                        </a:rPr>
                        <a:t>Site Acquisition</a:t>
                      </a:r>
                    </a:p>
                  </a:txBody>
                  <a:tcPr marL="67735" marR="67735" marT="26969" marB="26969"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$1,000,000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dirty="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3499011338"/>
                  </a:ext>
                </a:extLst>
              </a:tr>
              <a:tr h="146879">
                <a:tc rowSpan="2">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Two</a:t>
                      </a: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dirty="0">
                          <a:solidFill>
                            <a:srgbClr val="000000"/>
                          </a:solidFill>
                          <a:effectLst/>
                          <a:latin typeface="+mn-lt"/>
                          <a:ea typeface="+mn-ea"/>
                          <a:cs typeface="+mn-cs"/>
                        </a:rPr>
                        <a:t>Facility Plan</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$50,000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4234970771"/>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dirty="0">
                          <a:solidFill>
                            <a:srgbClr val="000000"/>
                          </a:solidFill>
                          <a:effectLst/>
                          <a:latin typeface="+mn-lt"/>
                          <a:ea typeface="+mn-ea"/>
                          <a:cs typeface="+mn-cs"/>
                        </a:rPr>
                        <a:t>Facility Design</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$100,000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4111587927"/>
                  </a:ext>
                </a:extLst>
              </a:tr>
              <a:tr h="146879">
                <a:tc>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Three</a:t>
                      </a: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dirty="0">
                          <a:solidFill>
                            <a:srgbClr val="000000"/>
                          </a:solidFill>
                          <a:effectLst/>
                          <a:latin typeface="+mn-lt"/>
                          <a:ea typeface="+mn-ea"/>
                          <a:cs typeface="+mn-cs"/>
                        </a:rPr>
                        <a:t>Permitting</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$600,000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dirty="0">
                          <a:solidFill>
                            <a:srgbClr val="000000"/>
                          </a:solidFill>
                          <a:effectLst/>
                          <a:latin typeface="+mn-lt"/>
                          <a:ea typeface="+mn-ea"/>
                          <a:cs typeface="+mn-cs"/>
                        </a:rPr>
                        <a:t>2027-29</a:t>
                      </a:r>
                    </a:p>
                  </a:txBody>
                  <a:tcPr marL="71007" marR="71007" marT="28270" marB="28270" anchor="ctr"/>
                </a:tc>
                <a:extLst>
                  <a:ext uri="{0D108BD9-81ED-4DB2-BD59-A6C34878D82A}">
                    <a16:rowId xmlns:a16="http://schemas.microsoft.com/office/drawing/2014/main" val="2003606635"/>
                  </a:ext>
                </a:extLst>
              </a:tr>
              <a:tr h="146879">
                <a:tc rowSpan="2">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Four</a:t>
                      </a: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dirty="0">
                          <a:solidFill>
                            <a:srgbClr val="000000"/>
                          </a:solidFill>
                          <a:effectLst/>
                          <a:latin typeface="+mn-lt"/>
                          <a:ea typeface="+mn-ea"/>
                          <a:cs typeface="+mn-cs"/>
                        </a:rPr>
                        <a:t>Procurement Services </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$100,000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dirty="0">
                          <a:solidFill>
                            <a:srgbClr val="000000"/>
                          </a:solidFill>
                          <a:effectLst/>
                          <a:latin typeface="+mn-lt"/>
                          <a:ea typeface="+mn-ea"/>
                          <a:cs typeface="+mn-cs"/>
                        </a:rPr>
                        <a:t>2027-28</a:t>
                      </a:r>
                    </a:p>
                  </a:txBody>
                  <a:tcPr marL="71007" marR="71007" marT="28270" marB="28270" anchor="ctr"/>
                </a:tc>
                <a:extLst>
                  <a:ext uri="{0D108BD9-81ED-4DB2-BD59-A6C34878D82A}">
                    <a16:rowId xmlns:a16="http://schemas.microsoft.com/office/drawing/2014/main" val="2911761849"/>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a:solidFill>
                            <a:srgbClr val="000000"/>
                          </a:solidFill>
                          <a:effectLst/>
                          <a:latin typeface="+mn-lt"/>
                          <a:ea typeface="+mn-ea"/>
                          <a:cs typeface="+mn-cs"/>
                        </a:rPr>
                        <a:t>Engineering Designs</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$150,000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dirty="0">
                          <a:solidFill>
                            <a:srgbClr val="000000"/>
                          </a:solidFill>
                          <a:effectLst/>
                          <a:latin typeface="+mn-lt"/>
                          <a:ea typeface="+mn-ea"/>
                          <a:cs typeface="+mn-cs"/>
                        </a:rPr>
                        <a:t>2028</a:t>
                      </a:r>
                    </a:p>
                  </a:txBody>
                  <a:tcPr marL="71007" marR="71007" marT="28270" marB="28270" anchor="ctr"/>
                </a:tc>
                <a:extLst>
                  <a:ext uri="{0D108BD9-81ED-4DB2-BD59-A6C34878D82A}">
                    <a16:rowId xmlns:a16="http://schemas.microsoft.com/office/drawing/2014/main" val="3506535257"/>
                  </a:ext>
                </a:extLst>
              </a:tr>
              <a:tr h="146879">
                <a:tc rowSpan="2">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Five</a:t>
                      </a: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dirty="0">
                          <a:solidFill>
                            <a:srgbClr val="000000"/>
                          </a:solidFill>
                          <a:effectLst/>
                          <a:latin typeface="+mn-lt"/>
                          <a:ea typeface="+mn-ea"/>
                          <a:cs typeface="+mn-cs"/>
                        </a:rPr>
                        <a:t>Construction</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$6,420,000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3929901920"/>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a:solidFill>
                            <a:srgbClr val="000000"/>
                          </a:solidFill>
                          <a:effectLst/>
                          <a:latin typeface="+mn-lt"/>
                          <a:ea typeface="+mn-ea"/>
                          <a:cs typeface="+mn-cs"/>
                        </a:rPr>
                        <a:t>Project Management</a:t>
                      </a:r>
                    </a:p>
                  </a:txBody>
                  <a:tcPr marL="71007" marR="71007" marT="28270" marB="28270" anchor="ctr"/>
                </a:tc>
                <a:tc>
                  <a:txBody>
                    <a:bodyPr/>
                    <a:lstStyle/>
                    <a:p>
                      <a:pPr marL="0" marR="0" algn="r" defTabSz="914400" rtl="0" eaLnBrk="1" latinLnBrk="0" hangingPunct="1">
                        <a:spcBef>
                          <a:spcPts val="0"/>
                        </a:spcBef>
                        <a:spcAft>
                          <a:spcPts val="0"/>
                        </a:spcAft>
                      </a:pPr>
                      <a:r>
                        <a:rPr lang="en-US" sz="1100" b="1" kern="1200" dirty="0">
                          <a:solidFill>
                            <a:srgbClr val="000000"/>
                          </a:solidFill>
                          <a:effectLst/>
                          <a:latin typeface="+mn-lt"/>
                          <a:ea typeface="+mn-ea"/>
                          <a:cs typeface="+mn-cs"/>
                        </a:rPr>
                        <a:t>$200,000</a:t>
                      </a:r>
                    </a:p>
                  </a:txBody>
                  <a:tcPr marL="71007" marR="71007" marT="28270" marB="28270" anchor="ctr"/>
                </a:tc>
                <a:tc>
                  <a:txBody>
                    <a:bodyPr/>
                    <a:lstStyle/>
                    <a:p>
                      <a:pPr marL="0" marR="0" algn="ctr" defTabSz="914400" rtl="0" eaLnBrk="1" latinLnBrk="0" hangingPunct="1">
                        <a:spcBef>
                          <a:spcPts val="0"/>
                        </a:spcBef>
                        <a:spcAft>
                          <a:spcPts val="0"/>
                        </a:spcAft>
                      </a:pPr>
                      <a:r>
                        <a:rPr lang="en-US" sz="1100" b="1" kern="1200" dirty="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1495293501"/>
                  </a:ext>
                </a:extLst>
              </a:tr>
              <a:tr h="146879">
                <a:tc>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Six</a:t>
                      </a:r>
                    </a:p>
                  </a:txBody>
                  <a:tcPr marL="67735" marR="67735" marT="26969" marB="26969" anchor="ctr"/>
                </a:tc>
                <a:tc>
                  <a:txBody>
                    <a:bodyPr/>
                    <a:lstStyle/>
                    <a:p>
                      <a:pPr marL="0" marR="0" algn="l" defTabSz="914400" rtl="0" eaLnBrk="1" latinLnBrk="0" hangingPunct="1">
                        <a:spcBef>
                          <a:spcPts val="0"/>
                        </a:spcBef>
                        <a:spcAft>
                          <a:spcPts val="0"/>
                        </a:spcAft>
                      </a:pPr>
                      <a:r>
                        <a:rPr lang="en-US" sz="1100" b="1" kern="1200">
                          <a:solidFill>
                            <a:srgbClr val="000000"/>
                          </a:solidFill>
                          <a:effectLst/>
                          <a:latin typeface="+mn-lt"/>
                          <a:ea typeface="+mn-ea"/>
                          <a:cs typeface="+mn-cs"/>
                        </a:rPr>
                        <a:t>(See O&amp;M Budget)</a:t>
                      </a:r>
                    </a:p>
                  </a:txBody>
                  <a:tcPr marL="71007" marR="71007" marT="28270" marB="28270" anchor="ctr"/>
                </a:tc>
                <a:tc>
                  <a:txBody>
                    <a:bodyPr/>
                    <a:lstStyle/>
                    <a:p>
                      <a:pPr marL="0" marR="0" algn="r" defTabSz="914400" rtl="0" eaLnBrk="1" latinLnBrk="0" hangingPunct="1">
                        <a:spcBef>
                          <a:spcPts val="0"/>
                        </a:spcBef>
                        <a:spcAft>
                          <a:spcPts val="0"/>
                        </a:spcAft>
                      </a:pPr>
                      <a:endParaRPr lang="en-US" sz="1100" b="1" kern="1200">
                        <a:solidFill>
                          <a:srgbClr val="000000"/>
                        </a:solidFill>
                        <a:effectLst/>
                        <a:latin typeface="+mn-lt"/>
                        <a:ea typeface="+mn-ea"/>
                        <a:cs typeface="+mn-cs"/>
                      </a:endParaRPr>
                    </a:p>
                  </a:txBody>
                  <a:tcPr marL="71007" marR="71007" marT="28270" marB="28270" anchor="ctr"/>
                </a:tc>
                <a:tc>
                  <a:txBody>
                    <a:bodyPr/>
                    <a:lstStyle/>
                    <a:p>
                      <a:pPr marL="0" marR="0" algn="ctr" defTabSz="914400" rtl="0" eaLnBrk="1" latinLnBrk="0" hangingPunct="1">
                        <a:spcBef>
                          <a:spcPts val="0"/>
                        </a:spcBef>
                        <a:spcAft>
                          <a:spcPts val="0"/>
                        </a:spcAft>
                      </a:pPr>
                      <a:endParaRPr lang="en-US" sz="1100" b="1" kern="1200">
                        <a:solidFill>
                          <a:srgbClr val="000000"/>
                        </a:solidFill>
                        <a:effectLst/>
                        <a:latin typeface="+mn-lt"/>
                        <a:ea typeface="+mn-ea"/>
                        <a:cs typeface="+mn-cs"/>
                      </a:endParaRPr>
                    </a:p>
                  </a:txBody>
                  <a:tcPr marL="71007" marR="71007" marT="28270" marB="28270" anchor="ctr"/>
                </a:tc>
                <a:extLst>
                  <a:ext uri="{0D108BD9-81ED-4DB2-BD59-A6C34878D82A}">
                    <a16:rowId xmlns:a16="http://schemas.microsoft.com/office/drawing/2014/main" val="1083162401"/>
                  </a:ext>
                </a:extLst>
              </a:tr>
              <a:tr h="146879">
                <a:tc gridSpan="2">
                  <a:txBody>
                    <a:bodyPr/>
                    <a:lstStyle/>
                    <a:p>
                      <a:pPr marL="0" marR="0" algn="ctr">
                        <a:spcBef>
                          <a:spcPts val="0"/>
                        </a:spcBef>
                        <a:spcAft>
                          <a:spcPts val="0"/>
                        </a:spcAft>
                      </a:pPr>
                      <a:endParaRPr lang="en-US" sz="11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solidFill>
                      <a:srgbClr val="18445C"/>
                    </a:solidFill>
                  </a:tcPr>
                </a:tc>
                <a:tc hMerge="1">
                  <a:txBody>
                    <a:bodyPr/>
                    <a:lstStyle/>
                    <a:p>
                      <a:pPr marL="0" marR="0" algn="l" defTabSz="914400" rtl="0" eaLnBrk="1" latinLnBrk="0" hangingPunct="1">
                        <a:spcBef>
                          <a:spcPts val="0"/>
                        </a:spcBef>
                        <a:spcAft>
                          <a:spcPts val="0"/>
                        </a:spcAft>
                      </a:pPr>
                      <a:endParaRPr lang="en-US" sz="1100" b="1" kern="1200">
                        <a:solidFill>
                          <a:srgbClr val="000000"/>
                        </a:solidFill>
                        <a:effectLst/>
                        <a:latin typeface="+mn-lt"/>
                        <a:ea typeface="+mn-ea"/>
                        <a:cs typeface="+mn-cs"/>
                      </a:endParaRPr>
                    </a:p>
                  </a:txBody>
                  <a:tcPr marL="71007" marR="71007" marT="28270" marB="28270" anchor="ctr">
                    <a:solidFill>
                      <a:srgbClr val="18445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latin typeface="+mn-lt"/>
                          <a:ea typeface="+mn-ea"/>
                          <a:cs typeface="+mn-cs"/>
                        </a:rPr>
                        <a:t>$9,045,000</a:t>
                      </a:r>
                    </a:p>
                  </a:txBody>
                  <a:tcPr marL="71007" marR="71007" marT="28270" marB="28270" anchor="ctr">
                    <a:solidFill>
                      <a:srgbClr val="18445C"/>
                    </a:solidFill>
                  </a:tcPr>
                </a:tc>
                <a:tc>
                  <a:txBody>
                    <a:bodyPr/>
                    <a:lstStyle/>
                    <a:p>
                      <a:pPr marL="0" marR="0" algn="ctr" defTabSz="914400" rtl="0" eaLnBrk="1" latinLnBrk="0" hangingPunct="1">
                        <a:spcBef>
                          <a:spcPts val="0"/>
                        </a:spcBef>
                        <a:spcAft>
                          <a:spcPts val="0"/>
                        </a:spcAft>
                      </a:pPr>
                      <a:endParaRPr lang="en-US" sz="1100" b="1" kern="1200" dirty="0">
                        <a:solidFill>
                          <a:srgbClr val="000000"/>
                        </a:solidFill>
                        <a:effectLst/>
                        <a:latin typeface="+mn-lt"/>
                        <a:ea typeface="+mn-ea"/>
                        <a:cs typeface="+mn-cs"/>
                      </a:endParaRPr>
                    </a:p>
                  </a:txBody>
                  <a:tcPr marL="71007" marR="71007" marT="28270" marB="28270" anchor="ctr">
                    <a:solidFill>
                      <a:srgbClr val="18445C"/>
                    </a:solidFill>
                  </a:tcPr>
                </a:tc>
                <a:extLst>
                  <a:ext uri="{0D108BD9-81ED-4DB2-BD59-A6C34878D82A}">
                    <a16:rowId xmlns:a16="http://schemas.microsoft.com/office/drawing/2014/main" val="686319981"/>
                  </a:ext>
                </a:extLst>
              </a:tr>
            </a:tbl>
          </a:graphicData>
        </a:graphic>
      </p:graphicFrame>
      <p:sp>
        <p:nvSpPr>
          <p:cNvPr id="10" name="TextBox 9">
            <a:extLst>
              <a:ext uri="{FF2B5EF4-FFF2-40B4-BE49-F238E27FC236}">
                <a16:creationId xmlns:a16="http://schemas.microsoft.com/office/drawing/2014/main" id="{B021C9DC-A920-8A21-A865-6C4AFCEDB9E6}"/>
              </a:ext>
            </a:extLst>
          </p:cNvPr>
          <p:cNvSpPr txBox="1"/>
          <p:nvPr/>
        </p:nvSpPr>
        <p:spPr>
          <a:xfrm>
            <a:off x="5738436" y="397387"/>
            <a:ext cx="6542112" cy="4081245"/>
          </a:xfrm>
          <a:prstGeom prst="rect">
            <a:avLst/>
          </a:prstGeom>
          <a:noFill/>
        </p:spPr>
        <p:txBody>
          <a:bodyPr wrap="square" rtlCol="0">
            <a:spAutoFit/>
          </a:bodyPr>
          <a:lstStyle/>
          <a:p>
            <a:r>
              <a:rPr lang="en-US" sz="2000" b="1">
                <a:solidFill>
                  <a:srgbClr val="18445C"/>
                </a:solidFill>
              </a:rPr>
              <a:t>Budget = Living document updated over time</a:t>
            </a:r>
          </a:p>
          <a:p>
            <a:pPr marL="285750" indent="-285750">
              <a:buFont typeface="Wingdings" panose="05000000000000000000" pitchFamily="2" charset="2"/>
              <a:buChar char="ü"/>
            </a:pPr>
            <a:endParaRPr lang="en-US" sz="2000" b="1">
              <a:solidFill>
                <a:srgbClr val="18445C"/>
              </a:solidFill>
            </a:endParaRPr>
          </a:p>
          <a:p>
            <a:endParaRPr lang="en-US" sz="2000" b="1">
              <a:solidFill>
                <a:srgbClr val="18445C"/>
              </a:solidFill>
            </a:endParaRPr>
          </a:p>
          <a:p>
            <a:endParaRPr lang="en-US" sz="2000" b="1">
              <a:solidFill>
                <a:srgbClr val="18445C"/>
              </a:solidFill>
            </a:endParaRPr>
          </a:p>
          <a:p>
            <a:r>
              <a:rPr lang="en-US" sz="2000" b="1">
                <a:solidFill>
                  <a:srgbClr val="18445C"/>
                </a:solidFill>
              </a:rPr>
              <a:t>Facility Assumptions</a:t>
            </a:r>
          </a:p>
          <a:p>
            <a:pPr marL="176213" indent="-176213">
              <a:lnSpc>
                <a:spcPct val="150000"/>
              </a:lnSpc>
              <a:buFont typeface="Arial" panose="020B0604020202020204" pitchFamily="34" charset="0"/>
              <a:buChar char="•"/>
            </a:pPr>
            <a:r>
              <a:rPr lang="en-US">
                <a:solidFill>
                  <a:srgbClr val="18445C"/>
                </a:solidFill>
              </a:rPr>
              <a:t>Sized to process 75,000 TPY with a single shift</a:t>
            </a:r>
          </a:p>
          <a:p>
            <a:pPr marL="176213" indent="-176213">
              <a:lnSpc>
                <a:spcPct val="150000"/>
              </a:lnSpc>
              <a:buFont typeface="Arial" panose="020B0604020202020204" pitchFamily="34" charset="0"/>
              <a:buChar char="•"/>
            </a:pPr>
            <a:r>
              <a:rPr lang="en-US">
                <a:solidFill>
                  <a:srgbClr val="18445C"/>
                </a:solidFill>
              </a:rPr>
              <a:t>Building: 20,000 square foot on 20-acre site</a:t>
            </a:r>
          </a:p>
          <a:p>
            <a:pPr marL="176213" indent="-176213">
              <a:lnSpc>
                <a:spcPct val="150000"/>
              </a:lnSpc>
              <a:buFont typeface="Arial" panose="020B0604020202020204" pitchFamily="34" charset="0"/>
              <a:buChar char="•"/>
            </a:pPr>
            <a:r>
              <a:rPr lang="en-US">
                <a:solidFill>
                  <a:srgbClr val="18445C"/>
                </a:solidFill>
              </a:rPr>
              <a:t>Clear-span metal building with doors / admin area / bathrooms </a:t>
            </a:r>
          </a:p>
          <a:p>
            <a:pPr marL="176213" indent="-176213">
              <a:lnSpc>
                <a:spcPct val="150000"/>
              </a:lnSpc>
              <a:buFont typeface="Arial" panose="020B0604020202020204" pitchFamily="34" charset="0"/>
              <a:buChar char="•"/>
            </a:pPr>
            <a:r>
              <a:rPr lang="en-US">
                <a:solidFill>
                  <a:srgbClr val="18445C"/>
                </a:solidFill>
              </a:rPr>
              <a:t>Site preparation costs: utilities, roads, and cement infrastructure</a:t>
            </a:r>
          </a:p>
          <a:p>
            <a:pPr marL="176213" indent="-176213">
              <a:lnSpc>
                <a:spcPct val="150000"/>
              </a:lnSpc>
              <a:buFont typeface="Arial" panose="020B0604020202020204" pitchFamily="34" charset="0"/>
              <a:buChar char="•"/>
            </a:pPr>
            <a:r>
              <a:rPr lang="en-US">
                <a:solidFill>
                  <a:srgbClr val="18445C"/>
                </a:solidFill>
              </a:rPr>
              <a:t>Equipment costs: scale, </a:t>
            </a:r>
            <a:r>
              <a:rPr lang="en-US" err="1">
                <a:solidFill>
                  <a:srgbClr val="18445C"/>
                </a:solidFill>
              </a:rPr>
              <a:t>scalehouse</a:t>
            </a:r>
            <a:r>
              <a:rPr lang="en-US">
                <a:solidFill>
                  <a:srgbClr val="18445C"/>
                </a:solidFill>
              </a:rPr>
              <a:t>, software, fire protection</a:t>
            </a:r>
          </a:p>
          <a:p>
            <a:pPr marL="176213" indent="-176213">
              <a:lnSpc>
                <a:spcPct val="150000"/>
              </a:lnSpc>
              <a:buFont typeface="Arial" panose="020B0604020202020204" pitchFamily="34" charset="0"/>
              <a:buChar char="•"/>
            </a:pPr>
            <a:r>
              <a:rPr lang="en-US">
                <a:solidFill>
                  <a:srgbClr val="18445C"/>
                </a:solidFill>
              </a:rPr>
              <a:t>Up-front capital costs breakdown (20% contingency excluding land)</a:t>
            </a:r>
          </a:p>
        </p:txBody>
      </p:sp>
      <p:graphicFrame>
        <p:nvGraphicFramePr>
          <p:cNvPr id="12" name="Table 11">
            <a:extLst>
              <a:ext uri="{FF2B5EF4-FFF2-40B4-BE49-F238E27FC236}">
                <a16:creationId xmlns:a16="http://schemas.microsoft.com/office/drawing/2014/main" id="{C09A7C9B-6802-BB3F-314A-6EDA37C0F01C}"/>
              </a:ext>
            </a:extLst>
          </p:cNvPr>
          <p:cNvGraphicFramePr>
            <a:graphicFrameLocks noGrp="1"/>
          </p:cNvGraphicFramePr>
          <p:nvPr>
            <p:extLst>
              <p:ext uri="{D42A27DB-BD31-4B8C-83A1-F6EECF244321}">
                <p14:modId xmlns:p14="http://schemas.microsoft.com/office/powerpoint/2010/main" val="4193104444"/>
              </p:ext>
            </p:extLst>
          </p:nvPr>
        </p:nvGraphicFramePr>
        <p:xfrm>
          <a:off x="6028550" y="4707190"/>
          <a:ext cx="3562350" cy="1170686"/>
        </p:xfrm>
        <a:graphic>
          <a:graphicData uri="http://schemas.openxmlformats.org/drawingml/2006/table">
            <a:tbl>
              <a:tblPr firstRow="1" firstCol="1" bandRow="1">
                <a:tableStyleId>{1E171933-4619-4E11-9A3F-F7608DF75F80}</a:tableStyleId>
              </a:tblPr>
              <a:tblGrid>
                <a:gridCol w="2549923">
                  <a:extLst>
                    <a:ext uri="{9D8B030D-6E8A-4147-A177-3AD203B41FA5}">
                      <a16:colId xmlns:a16="http://schemas.microsoft.com/office/drawing/2014/main" val="2479170693"/>
                    </a:ext>
                  </a:extLst>
                </a:gridCol>
                <a:gridCol w="874644">
                  <a:extLst>
                    <a:ext uri="{9D8B030D-6E8A-4147-A177-3AD203B41FA5}">
                      <a16:colId xmlns:a16="http://schemas.microsoft.com/office/drawing/2014/main" val="2208203640"/>
                    </a:ext>
                  </a:extLst>
                </a:gridCol>
                <a:gridCol w="137783">
                  <a:extLst>
                    <a:ext uri="{9D8B030D-6E8A-4147-A177-3AD203B41FA5}">
                      <a16:colId xmlns:a16="http://schemas.microsoft.com/office/drawing/2014/main" val="3839424095"/>
                    </a:ext>
                  </a:extLst>
                </a:gridCol>
              </a:tblGrid>
              <a:tr h="190500">
                <a:tc>
                  <a:txBody>
                    <a:bodyPr/>
                    <a:lstStyle/>
                    <a:p>
                      <a:pPr marL="0" marR="0" algn="l">
                        <a:lnSpc>
                          <a:spcPct val="107000"/>
                        </a:lnSpc>
                        <a:spcBef>
                          <a:spcPts val="0"/>
                        </a:spcBef>
                        <a:spcAft>
                          <a:spcPts val="0"/>
                        </a:spcAft>
                      </a:pPr>
                      <a:r>
                        <a:rPr lang="en-US" sz="1100" b="1">
                          <a:solidFill>
                            <a:srgbClr val="FFFFFF"/>
                          </a:solidFill>
                          <a:effectLst/>
                        </a:rPr>
                        <a:t>Cost Item</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solidFill>
                      <a:srgbClr val="18445C"/>
                    </a:solidFill>
                  </a:tcPr>
                </a:tc>
                <a:tc>
                  <a:txBody>
                    <a:bodyPr/>
                    <a:lstStyle/>
                    <a:p>
                      <a:pPr marL="0" marR="0" algn="r">
                        <a:lnSpc>
                          <a:spcPct val="107000"/>
                        </a:lnSpc>
                        <a:spcBef>
                          <a:spcPts val="0"/>
                        </a:spcBef>
                        <a:spcAft>
                          <a:spcPts val="0"/>
                        </a:spcAft>
                      </a:pPr>
                      <a:r>
                        <a:rPr lang="en-US" sz="1100" b="1">
                          <a:solidFill>
                            <a:srgbClr val="FFFFFF"/>
                          </a:solidFill>
                          <a:effectLst/>
                        </a:rPr>
                        <a:t>Cost   </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solidFill>
                      <a:srgbClr val="18445C"/>
                    </a:solidFill>
                  </a:tcPr>
                </a:tc>
                <a:tc>
                  <a:txBody>
                    <a:bodyPr/>
                    <a:lstStyle/>
                    <a:p>
                      <a:pPr marL="0" marR="0" algn="r">
                        <a:lnSpc>
                          <a:spcPct val="107000"/>
                        </a:lnSpc>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solidFill>
                      <a:srgbClr val="18445C"/>
                    </a:solidFill>
                  </a:tcPr>
                </a:tc>
                <a:extLst>
                  <a:ext uri="{0D108BD9-81ED-4DB2-BD59-A6C34878D82A}">
                    <a16:rowId xmlns:a16="http://schemas.microsoft.com/office/drawing/2014/main" val="1695577456"/>
                  </a:ext>
                </a:extLst>
              </a:tr>
              <a:tr h="190500">
                <a:tc>
                  <a:txBody>
                    <a:bodyPr/>
                    <a:lstStyle/>
                    <a:p>
                      <a:pPr marL="0" marR="0" algn="l">
                        <a:lnSpc>
                          <a:spcPct val="107000"/>
                        </a:lnSpc>
                        <a:spcBef>
                          <a:spcPts val="0"/>
                        </a:spcBef>
                        <a:spcAft>
                          <a:spcPts val="0"/>
                        </a:spcAft>
                      </a:pPr>
                      <a:r>
                        <a:rPr lang="en-US" sz="1100" b="1">
                          <a:solidFill>
                            <a:srgbClr val="000000"/>
                          </a:solidFill>
                          <a:effectLst/>
                        </a:rPr>
                        <a:t>Building ($130/sq. foot)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r>
                        <a:rPr lang="en-US" sz="1100" b="1">
                          <a:solidFill>
                            <a:srgbClr val="000000"/>
                          </a:solidFill>
                          <a:effectLst/>
                        </a:rPr>
                        <a:t>$3,120,000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26383641"/>
                  </a:ext>
                </a:extLst>
              </a:tr>
              <a:tr h="190500">
                <a:tc>
                  <a:txBody>
                    <a:bodyPr/>
                    <a:lstStyle/>
                    <a:p>
                      <a:pPr marL="0" marR="0" algn="l">
                        <a:lnSpc>
                          <a:spcPct val="107000"/>
                        </a:lnSpc>
                        <a:spcBef>
                          <a:spcPts val="0"/>
                        </a:spcBef>
                        <a:spcAft>
                          <a:spcPts val="0"/>
                        </a:spcAft>
                      </a:pPr>
                      <a:r>
                        <a:rPr lang="en-US" sz="1100" b="1">
                          <a:effectLst/>
                        </a:rPr>
                        <a:t>Site Prep Costs Estimate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r>
                        <a:rPr lang="en-US" sz="1100" b="1">
                          <a:effectLst/>
                        </a:rPr>
                        <a:t>$2,400,000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15134358"/>
                  </a:ext>
                </a:extLst>
              </a:tr>
              <a:tr h="190500">
                <a:tc>
                  <a:txBody>
                    <a:bodyPr/>
                    <a:lstStyle/>
                    <a:p>
                      <a:pPr marL="0" marR="0" algn="l">
                        <a:lnSpc>
                          <a:spcPct val="107000"/>
                        </a:lnSpc>
                        <a:spcBef>
                          <a:spcPts val="0"/>
                        </a:spcBef>
                        <a:spcAft>
                          <a:spcPts val="0"/>
                        </a:spcAft>
                      </a:pPr>
                      <a:r>
                        <a:rPr lang="en-US" sz="1100" b="1">
                          <a:solidFill>
                            <a:srgbClr val="000000"/>
                          </a:solidFill>
                          <a:effectLst/>
                        </a:rPr>
                        <a:t>Land Cost ($50,000/acre)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r>
                        <a:rPr lang="en-US" sz="1100" b="1">
                          <a:solidFill>
                            <a:srgbClr val="000000"/>
                          </a:solidFill>
                          <a:effectLst/>
                        </a:rPr>
                        <a:t>$1,000,000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92971676"/>
                  </a:ext>
                </a:extLst>
              </a:tr>
              <a:tr h="190500">
                <a:tc>
                  <a:txBody>
                    <a:bodyPr/>
                    <a:lstStyle/>
                    <a:p>
                      <a:pPr marL="0" marR="0" algn="l">
                        <a:lnSpc>
                          <a:spcPct val="107000"/>
                        </a:lnSpc>
                        <a:spcBef>
                          <a:spcPts val="0"/>
                        </a:spcBef>
                        <a:spcAft>
                          <a:spcPts val="0"/>
                        </a:spcAft>
                      </a:pPr>
                      <a:r>
                        <a:rPr lang="en-US" sz="1100" b="1">
                          <a:effectLst/>
                        </a:rPr>
                        <a:t>Equipment Cost and Installation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r>
                        <a:rPr lang="en-US" sz="1100" b="1">
                          <a:effectLst/>
                        </a:rPr>
                        <a:t>$900,000</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09938301"/>
                  </a:ext>
                </a:extLst>
              </a:tr>
              <a:tr h="190500">
                <a:tc>
                  <a:txBody>
                    <a:bodyPr/>
                    <a:lstStyle/>
                    <a:p>
                      <a:pPr marL="0" marR="0" algn="r">
                        <a:lnSpc>
                          <a:spcPct val="107000"/>
                        </a:lnSpc>
                        <a:spcBef>
                          <a:spcPts val="0"/>
                        </a:spcBef>
                        <a:spcAft>
                          <a:spcPts val="0"/>
                        </a:spcAft>
                      </a:pPr>
                      <a:r>
                        <a:rPr lang="en-US" sz="1400" b="1">
                          <a:effectLst/>
                        </a:rPr>
                        <a:t>Total </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r>
                        <a:rPr lang="en-US" sz="1400" b="1">
                          <a:effectLst/>
                        </a:rPr>
                        <a:t>$7,420,000</a:t>
                      </a:r>
                      <a:endParaRPr lang="en-US" sz="14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tc>
                  <a:txBody>
                    <a:bodyPr/>
                    <a:lstStyle/>
                    <a:p>
                      <a:pPr marL="0" marR="0" algn="r">
                        <a:lnSpc>
                          <a:spcPct val="107000"/>
                        </a:lnSpc>
                        <a:spcBef>
                          <a:spcPts val="0"/>
                        </a:spcBef>
                        <a:spcAft>
                          <a:spcPts val="0"/>
                        </a:spcAft>
                      </a:pPr>
                      <a:endParaRPr lang="en-US" sz="14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1648086"/>
                  </a:ext>
                </a:extLst>
              </a:tr>
            </a:tbl>
          </a:graphicData>
        </a:graphic>
      </p:graphicFrame>
      <p:pic>
        <p:nvPicPr>
          <p:cNvPr id="13" name="Picture 12" descr="A blue circle with a stack of coins and a dollar sign&#10;&#10;Description automatically generated">
            <a:extLst>
              <a:ext uri="{FF2B5EF4-FFF2-40B4-BE49-F238E27FC236}">
                <a16:creationId xmlns:a16="http://schemas.microsoft.com/office/drawing/2014/main" id="{FAABB2F6-3F66-E003-4861-5FC811A7A3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5126" y="207038"/>
            <a:ext cx="777240" cy="777240"/>
          </a:xfrm>
          <a:prstGeom prst="rect">
            <a:avLst/>
          </a:prstGeom>
        </p:spPr>
      </p:pic>
      <p:pic>
        <p:nvPicPr>
          <p:cNvPr id="14" name="Picture 13" descr="A blue circle with a check mark and a piece of paper&#10;&#10;Description automatically generated">
            <a:extLst>
              <a:ext uri="{FF2B5EF4-FFF2-40B4-BE49-F238E27FC236}">
                <a16:creationId xmlns:a16="http://schemas.microsoft.com/office/drawing/2014/main" id="{3DF68EFD-4AD9-87A3-9683-6A50C300AF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25126" y="1461215"/>
            <a:ext cx="777240" cy="777240"/>
          </a:xfrm>
          <a:prstGeom prst="rect">
            <a:avLst/>
          </a:prstGeom>
        </p:spPr>
      </p:pic>
    </p:spTree>
    <p:extLst>
      <p:ext uri="{BB962C8B-B14F-4D97-AF65-F5344CB8AC3E}">
        <p14:creationId xmlns:p14="http://schemas.microsoft.com/office/powerpoint/2010/main" val="43586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879874"/>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Operation</a:t>
            </a:r>
            <a:br>
              <a:rPr lang="en-US" sz="4800" b="1" spc="-150">
                <a:solidFill>
                  <a:prstClr val="white"/>
                </a:solidFill>
                <a:latin typeface="Calibri Light"/>
                <a:cs typeface="Poppins SemiBold"/>
              </a:rPr>
            </a:br>
            <a:r>
              <a:rPr lang="en-US" sz="4800" b="1" spc="-150">
                <a:solidFill>
                  <a:prstClr val="white"/>
                </a:solidFill>
                <a:latin typeface="Calibri Light"/>
                <a:cs typeface="Poppins SemiBold"/>
              </a:rPr>
              <a:t>&amp; Maintenance Budget</a:t>
            </a:r>
          </a:p>
        </p:txBody>
      </p:sp>
      <p:graphicFrame>
        <p:nvGraphicFramePr>
          <p:cNvPr id="3" name="Table 2">
            <a:extLst>
              <a:ext uri="{FF2B5EF4-FFF2-40B4-BE49-F238E27FC236}">
                <a16:creationId xmlns:a16="http://schemas.microsoft.com/office/drawing/2014/main" id="{00F3DD95-2258-39CA-FEE5-495B33ED7098}"/>
              </a:ext>
            </a:extLst>
          </p:cNvPr>
          <p:cNvGraphicFramePr>
            <a:graphicFrameLocks noGrp="1"/>
          </p:cNvGraphicFramePr>
          <p:nvPr>
            <p:extLst>
              <p:ext uri="{D42A27DB-BD31-4B8C-83A1-F6EECF244321}">
                <p14:modId xmlns:p14="http://schemas.microsoft.com/office/powerpoint/2010/main" val="3728669624"/>
              </p:ext>
            </p:extLst>
          </p:nvPr>
        </p:nvGraphicFramePr>
        <p:xfrm>
          <a:off x="174609" y="4553451"/>
          <a:ext cx="4443572" cy="2204720"/>
        </p:xfrm>
        <a:graphic>
          <a:graphicData uri="http://schemas.openxmlformats.org/drawingml/2006/table">
            <a:tbl>
              <a:tblPr firstRow="1" firstCol="1" bandRow="1">
                <a:tableStyleId>{00A15C55-8517-42AA-B614-E9B94910E393}</a:tableStyleId>
              </a:tblPr>
              <a:tblGrid>
                <a:gridCol w="3223631">
                  <a:extLst>
                    <a:ext uri="{9D8B030D-6E8A-4147-A177-3AD203B41FA5}">
                      <a16:colId xmlns:a16="http://schemas.microsoft.com/office/drawing/2014/main" val="2164802307"/>
                    </a:ext>
                  </a:extLst>
                </a:gridCol>
                <a:gridCol w="1219941">
                  <a:extLst>
                    <a:ext uri="{9D8B030D-6E8A-4147-A177-3AD203B41FA5}">
                      <a16:colId xmlns:a16="http://schemas.microsoft.com/office/drawing/2014/main" val="3685607524"/>
                    </a:ext>
                  </a:extLst>
                </a:gridCol>
              </a:tblGrid>
              <a:tr h="0">
                <a:tc>
                  <a:txBody>
                    <a:bodyPr/>
                    <a:lstStyle/>
                    <a:p>
                      <a:pPr marL="0" marR="0" algn="l" fontAlgn="base">
                        <a:spcBef>
                          <a:spcPts val="0"/>
                        </a:spcBef>
                        <a:spcAft>
                          <a:spcPts val="0"/>
                        </a:spcAft>
                      </a:pPr>
                      <a:r>
                        <a:rPr lang="en-US" sz="1100" b="1">
                          <a:solidFill>
                            <a:schemeClr val="bg1"/>
                          </a:solidFill>
                          <a:effectLst/>
                        </a:rPr>
                        <a:t>Costs </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solidFill>
                            <a:srgbClr val="FFFFFF"/>
                          </a:solidFill>
                          <a:effectLst/>
                        </a:rPr>
                        <a:t>Estimated</a:t>
                      </a:r>
                      <a:br>
                        <a:rPr lang="en-US" sz="1100" b="1">
                          <a:solidFill>
                            <a:srgbClr val="FFFFFF"/>
                          </a:solidFill>
                          <a:effectLst/>
                        </a:rPr>
                      </a:br>
                      <a:r>
                        <a:rPr lang="en-US" sz="1100" b="1">
                          <a:solidFill>
                            <a:srgbClr val="FFFFFF"/>
                          </a:solidFill>
                          <a:effectLst/>
                        </a:rPr>
                        <a:t>Annual Cost </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1460798305"/>
                  </a:ext>
                </a:extLst>
              </a:tr>
              <a:tr h="0">
                <a:tc>
                  <a:txBody>
                    <a:bodyPr/>
                    <a:lstStyle/>
                    <a:p>
                      <a:pPr marL="0" marR="0" algn="l" fontAlgn="base">
                        <a:spcBef>
                          <a:spcPts val="0"/>
                        </a:spcBef>
                        <a:spcAft>
                          <a:spcPts val="0"/>
                        </a:spcAft>
                      </a:pPr>
                      <a:r>
                        <a:rPr lang="en-US" sz="1100" b="1">
                          <a:solidFill>
                            <a:schemeClr val="bg1"/>
                          </a:solidFill>
                          <a:effectLst/>
                        </a:rPr>
                        <a:t>Building and Grounds Improvement Capital Costs</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solidFill>
                            <a:srgbClr val="000000"/>
                          </a:solidFill>
                          <a:effectLst/>
                        </a:rPr>
                        <a:t>$539,055</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2705718111"/>
                  </a:ext>
                </a:extLst>
              </a:tr>
              <a:tr h="0">
                <a:tc>
                  <a:txBody>
                    <a:bodyPr/>
                    <a:lstStyle/>
                    <a:p>
                      <a:pPr marL="0" marR="0" algn="l" fontAlgn="base">
                        <a:spcBef>
                          <a:spcPts val="0"/>
                        </a:spcBef>
                        <a:spcAft>
                          <a:spcPts val="0"/>
                        </a:spcAft>
                      </a:pPr>
                      <a:r>
                        <a:rPr lang="en-US" sz="1100" b="1">
                          <a:solidFill>
                            <a:schemeClr val="bg1"/>
                          </a:solidFill>
                          <a:effectLst/>
                        </a:rPr>
                        <a:t>Rolling Stock Capital Costs </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effectLst/>
                        </a:rPr>
                        <a:t>$252,397</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4097660269"/>
                  </a:ext>
                </a:extLst>
              </a:tr>
              <a:tr h="0">
                <a:tc>
                  <a:txBody>
                    <a:bodyPr/>
                    <a:lstStyle/>
                    <a:p>
                      <a:pPr marL="0" marR="0" algn="l" fontAlgn="base">
                        <a:spcBef>
                          <a:spcPts val="0"/>
                        </a:spcBef>
                        <a:spcAft>
                          <a:spcPts val="0"/>
                        </a:spcAft>
                      </a:pPr>
                      <a:r>
                        <a:rPr lang="en-US" sz="1100" b="1">
                          <a:solidFill>
                            <a:schemeClr val="bg1"/>
                          </a:solidFill>
                          <a:effectLst/>
                        </a:rPr>
                        <a:t>Total O&amp;M (w/o labor)</a:t>
                      </a:r>
                      <a:br>
                        <a:rPr lang="en-US" sz="1100" b="1">
                          <a:solidFill>
                            <a:schemeClr val="bg1"/>
                          </a:solidFill>
                          <a:effectLst/>
                        </a:rPr>
                      </a:br>
                      <a:r>
                        <a:rPr lang="en-US" sz="1100" b="1">
                          <a:solidFill>
                            <a:schemeClr val="bg1"/>
                          </a:solidFill>
                          <a:effectLst/>
                        </a:rPr>
                        <a:t>with Contingency, Overhead &amp; Profit </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solidFill>
                            <a:srgbClr val="000000"/>
                          </a:solidFill>
                          <a:effectLst/>
                        </a:rPr>
                        <a:t>$344,461</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1825980275"/>
                  </a:ext>
                </a:extLst>
              </a:tr>
              <a:tr h="0">
                <a:tc>
                  <a:txBody>
                    <a:bodyPr/>
                    <a:lstStyle/>
                    <a:p>
                      <a:pPr marL="0" marR="0" algn="l" fontAlgn="base">
                        <a:spcBef>
                          <a:spcPts val="0"/>
                        </a:spcBef>
                        <a:spcAft>
                          <a:spcPts val="0"/>
                        </a:spcAft>
                      </a:pPr>
                      <a:r>
                        <a:rPr lang="en-US" sz="1100" b="1">
                          <a:solidFill>
                            <a:schemeClr val="bg1"/>
                          </a:solidFill>
                          <a:effectLst/>
                        </a:rPr>
                        <a:t>Labor Costs </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effectLst/>
                        </a:rPr>
                        <a:t>$1,055,655</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2043064714"/>
                  </a:ext>
                </a:extLst>
              </a:tr>
              <a:tr h="0">
                <a:tc>
                  <a:txBody>
                    <a:bodyPr/>
                    <a:lstStyle/>
                    <a:p>
                      <a:pPr marL="0" marR="0" algn="l" fontAlgn="base">
                        <a:spcBef>
                          <a:spcPts val="0"/>
                        </a:spcBef>
                        <a:spcAft>
                          <a:spcPts val="0"/>
                        </a:spcAft>
                      </a:pPr>
                      <a:r>
                        <a:rPr lang="en-US" sz="1100" b="1">
                          <a:solidFill>
                            <a:schemeClr val="bg1"/>
                          </a:solidFill>
                          <a:effectLst/>
                        </a:rPr>
                        <a:t>Hauling and Disposal Costs</a:t>
                      </a:r>
                      <a:endParaRPr lang="en-US" sz="11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r" fontAlgn="base">
                        <a:spcBef>
                          <a:spcPts val="0"/>
                        </a:spcBef>
                        <a:spcAft>
                          <a:spcPts val="0"/>
                        </a:spcAft>
                      </a:pPr>
                      <a:r>
                        <a:rPr lang="en-US" sz="1100" b="1">
                          <a:solidFill>
                            <a:srgbClr val="000000"/>
                          </a:solidFill>
                          <a:effectLst/>
                        </a:rPr>
                        <a:t>$3,939,317</a:t>
                      </a: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3716976034"/>
                  </a:ext>
                </a:extLst>
              </a:tr>
              <a:tr h="0">
                <a:tc>
                  <a:txBody>
                    <a:bodyPr/>
                    <a:lstStyle/>
                    <a:p>
                      <a:pPr marL="0" marR="0" algn="r" fontAlgn="base">
                        <a:spcBef>
                          <a:spcPts val="0"/>
                        </a:spcBef>
                        <a:spcAft>
                          <a:spcPts val="0"/>
                        </a:spcAft>
                      </a:pPr>
                      <a:r>
                        <a:rPr lang="en-US" sz="1400" b="1">
                          <a:solidFill>
                            <a:schemeClr val="bg1"/>
                          </a:solidFill>
                          <a:effectLst/>
                        </a:rPr>
                        <a:t>Total </a:t>
                      </a:r>
                      <a:endParaRPr lang="en-US" sz="140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tc>
                  <a:txBody>
                    <a:bodyPr/>
                    <a:lstStyle/>
                    <a:p>
                      <a:pPr marL="0" marR="0" algn="ctr" fontAlgn="base">
                        <a:spcBef>
                          <a:spcPts val="0"/>
                        </a:spcBef>
                        <a:spcAft>
                          <a:spcPts val="0"/>
                        </a:spcAft>
                      </a:pPr>
                      <a:r>
                        <a:rPr lang="en-US" sz="1400" b="1" dirty="0">
                          <a:solidFill>
                            <a:schemeClr val="tx1"/>
                          </a:solidFill>
                          <a:effectLst/>
                        </a:rPr>
                        <a:t>$6,130,885</a:t>
                      </a:r>
                      <a:endPar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1132116017"/>
                  </a:ext>
                </a:extLst>
              </a:tr>
              <a:tr h="0">
                <a:tc gridSpan="2">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400" dirty="0">
                          <a:solidFill>
                            <a:schemeClr val="bg1"/>
                          </a:solidFill>
                        </a:rPr>
                        <a:t>$119.29 per received ton (at 51,402 </a:t>
                      </a:r>
                      <a:r>
                        <a:rPr lang="en-US" sz="1400" dirty="0" err="1">
                          <a:solidFill>
                            <a:schemeClr val="bg1"/>
                          </a:solidFill>
                        </a:rPr>
                        <a:t>tpy</a:t>
                      </a:r>
                      <a:r>
                        <a:rPr lang="en-US" sz="1400" dirty="0">
                          <a:solidFill>
                            <a:schemeClr val="bg1"/>
                          </a:solidFill>
                        </a:rPr>
                        <a:t>)</a:t>
                      </a:r>
                    </a:p>
                  </a:txBody>
                  <a:tcPr marL="68580" marR="68580" marT="27305" marB="27305" anchor="ctr"/>
                </a:tc>
                <a:tc hMerge="1">
                  <a:txBody>
                    <a:bodyPr/>
                    <a:lstStyle/>
                    <a:p>
                      <a:pPr marL="0" marR="0" algn="r" fontAlgn="base">
                        <a:spcBef>
                          <a:spcPts val="0"/>
                        </a:spcBef>
                        <a:spcAft>
                          <a:spcPts val="0"/>
                        </a:spcAft>
                      </a:pPr>
                      <a:endParaRPr lang="en-US" sz="14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tc>
                <a:extLst>
                  <a:ext uri="{0D108BD9-81ED-4DB2-BD59-A6C34878D82A}">
                    <a16:rowId xmlns:a16="http://schemas.microsoft.com/office/drawing/2014/main" val="2684410491"/>
                  </a:ext>
                </a:extLst>
              </a:tr>
            </a:tbl>
          </a:graphicData>
        </a:graphic>
      </p:graphicFrame>
      <p:sp>
        <p:nvSpPr>
          <p:cNvPr id="6" name="TextBox 5">
            <a:extLst>
              <a:ext uri="{FF2B5EF4-FFF2-40B4-BE49-F238E27FC236}">
                <a16:creationId xmlns:a16="http://schemas.microsoft.com/office/drawing/2014/main" id="{26B74132-8193-A9E7-916A-0400E9179549}"/>
              </a:ext>
            </a:extLst>
          </p:cNvPr>
          <p:cNvSpPr txBox="1"/>
          <p:nvPr/>
        </p:nvSpPr>
        <p:spPr>
          <a:xfrm>
            <a:off x="5738436" y="606937"/>
            <a:ext cx="6542112" cy="3881191"/>
          </a:xfrm>
          <a:prstGeom prst="rect">
            <a:avLst/>
          </a:prstGeom>
          <a:noFill/>
        </p:spPr>
        <p:txBody>
          <a:bodyPr wrap="square" rtlCol="0">
            <a:spAutoFit/>
          </a:bodyPr>
          <a:lstStyle/>
          <a:p>
            <a:r>
              <a:rPr lang="en-US" sz="2000" b="1" dirty="0">
                <a:solidFill>
                  <a:srgbClr val="18445C"/>
                </a:solidFill>
              </a:rPr>
              <a:t>Annual Operations Costs</a:t>
            </a:r>
          </a:p>
          <a:p>
            <a:pPr marL="176213" indent="-176213">
              <a:lnSpc>
                <a:spcPct val="150000"/>
              </a:lnSpc>
              <a:buFont typeface="Arial" panose="020B0604020202020204" pitchFamily="34" charset="0"/>
              <a:buChar char="•"/>
            </a:pPr>
            <a:r>
              <a:rPr lang="en-US" dirty="0">
                <a:solidFill>
                  <a:srgbClr val="18445C"/>
                </a:solidFill>
              </a:rPr>
              <a:t>Rolling stock</a:t>
            </a:r>
          </a:p>
          <a:p>
            <a:pPr marL="176213" indent="-176213">
              <a:lnSpc>
                <a:spcPct val="150000"/>
              </a:lnSpc>
              <a:buFont typeface="Arial" panose="020B0604020202020204" pitchFamily="34" charset="0"/>
              <a:buChar char="•"/>
            </a:pPr>
            <a:r>
              <a:rPr lang="en-US" dirty="0">
                <a:solidFill>
                  <a:srgbClr val="18445C"/>
                </a:solidFill>
              </a:rPr>
              <a:t>Maintenance of facility</a:t>
            </a:r>
          </a:p>
          <a:p>
            <a:pPr marL="176213" indent="-176213">
              <a:lnSpc>
                <a:spcPct val="150000"/>
              </a:lnSpc>
              <a:buFont typeface="Arial" panose="020B0604020202020204" pitchFamily="34" charset="0"/>
              <a:buChar char="•"/>
            </a:pPr>
            <a:r>
              <a:rPr lang="en-US" dirty="0">
                <a:solidFill>
                  <a:srgbClr val="18445C"/>
                </a:solidFill>
              </a:rPr>
              <a:t>Cost of labor (13 FTE)</a:t>
            </a:r>
          </a:p>
          <a:p>
            <a:pPr marL="176213" indent="-176213">
              <a:lnSpc>
                <a:spcPct val="150000"/>
              </a:lnSpc>
              <a:buFont typeface="Arial" panose="020B0604020202020204" pitchFamily="34" charset="0"/>
              <a:buChar char="•"/>
            </a:pPr>
            <a:r>
              <a:rPr lang="en-US" dirty="0">
                <a:solidFill>
                  <a:srgbClr val="18445C"/>
                </a:solidFill>
              </a:rPr>
              <a:t>Tends to be relatively steady</a:t>
            </a:r>
            <a:endParaRPr lang="en-US" sz="2000" b="1" dirty="0">
              <a:solidFill>
                <a:srgbClr val="18445C"/>
              </a:solidFill>
            </a:endParaRPr>
          </a:p>
          <a:p>
            <a:endParaRPr lang="en-US" sz="2000" b="1" dirty="0">
              <a:solidFill>
                <a:srgbClr val="18445C"/>
              </a:solidFill>
            </a:endParaRPr>
          </a:p>
          <a:p>
            <a:r>
              <a:rPr lang="en-US" sz="2000" b="1" dirty="0">
                <a:solidFill>
                  <a:srgbClr val="18445C"/>
                </a:solidFill>
              </a:rPr>
              <a:t>Hauling &amp; Disposal Costs</a:t>
            </a:r>
          </a:p>
          <a:p>
            <a:pPr marL="176213" indent="-176213">
              <a:lnSpc>
                <a:spcPct val="150000"/>
              </a:lnSpc>
              <a:buFont typeface="Arial" panose="020B0604020202020204" pitchFamily="34" charset="0"/>
              <a:buChar char="•"/>
            </a:pPr>
            <a:r>
              <a:rPr lang="en-US" dirty="0">
                <a:solidFill>
                  <a:srgbClr val="18445C"/>
                </a:solidFill>
              </a:rPr>
              <a:t>Largest O&amp;M expense; usually 65% of annual costs</a:t>
            </a:r>
          </a:p>
          <a:p>
            <a:pPr marL="176213" indent="-176213">
              <a:lnSpc>
                <a:spcPct val="150000"/>
              </a:lnSpc>
              <a:buFont typeface="Arial" panose="020B0604020202020204" pitchFamily="34" charset="0"/>
              <a:buChar char="•"/>
            </a:pPr>
            <a:r>
              <a:rPr lang="en-US" dirty="0">
                <a:solidFill>
                  <a:srgbClr val="18445C"/>
                </a:solidFill>
              </a:rPr>
              <a:t>Assumed to be performed by 3</a:t>
            </a:r>
            <a:r>
              <a:rPr lang="en-US" baseline="30000" dirty="0">
                <a:solidFill>
                  <a:srgbClr val="18445C"/>
                </a:solidFill>
              </a:rPr>
              <a:t>rd</a:t>
            </a:r>
            <a:r>
              <a:rPr lang="en-US" dirty="0">
                <a:solidFill>
                  <a:srgbClr val="18445C"/>
                </a:solidFill>
              </a:rPr>
              <a:t> party</a:t>
            </a:r>
          </a:p>
          <a:p>
            <a:pPr marL="176213" indent="-176213">
              <a:lnSpc>
                <a:spcPct val="150000"/>
              </a:lnSpc>
              <a:buFont typeface="Arial" panose="020B0604020202020204" pitchFamily="34" charset="0"/>
              <a:buChar char="•"/>
            </a:pPr>
            <a:r>
              <a:rPr lang="en-US" dirty="0">
                <a:solidFill>
                  <a:srgbClr val="18445C"/>
                </a:solidFill>
              </a:rPr>
              <a:t>More volatile costs</a:t>
            </a:r>
          </a:p>
        </p:txBody>
      </p:sp>
      <p:pic>
        <p:nvPicPr>
          <p:cNvPr id="7" name="Picture 6" descr="A blue circle with a stack of coins and a dollar sign&#10;&#10;Description automatically generated">
            <a:extLst>
              <a:ext uri="{FF2B5EF4-FFF2-40B4-BE49-F238E27FC236}">
                <a16:creationId xmlns:a16="http://schemas.microsoft.com/office/drawing/2014/main" id="{A56FD94D-B78E-DFAB-527E-6A8A2D0446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5126" y="416588"/>
            <a:ext cx="777240" cy="777240"/>
          </a:xfrm>
          <a:prstGeom prst="rect">
            <a:avLst/>
          </a:prstGeom>
        </p:spPr>
      </p:pic>
      <p:pic>
        <p:nvPicPr>
          <p:cNvPr id="11" name="Picture 10" descr="A blue and black logo&#10;&#10;Description automatically generated">
            <a:extLst>
              <a:ext uri="{FF2B5EF4-FFF2-40B4-BE49-F238E27FC236}">
                <a16:creationId xmlns:a16="http://schemas.microsoft.com/office/drawing/2014/main" id="{3D4DFFB1-A642-2398-9A78-AD80054691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1695" y="2668040"/>
            <a:ext cx="777240" cy="777240"/>
          </a:xfrm>
          <a:prstGeom prst="rect">
            <a:avLst/>
          </a:prstGeom>
        </p:spPr>
      </p:pic>
      <p:graphicFrame>
        <p:nvGraphicFramePr>
          <p:cNvPr id="8" name="Table 7">
            <a:extLst>
              <a:ext uri="{FF2B5EF4-FFF2-40B4-BE49-F238E27FC236}">
                <a16:creationId xmlns:a16="http://schemas.microsoft.com/office/drawing/2014/main" id="{32B1535A-32F0-8D8A-4509-807D1745DCEA}"/>
              </a:ext>
            </a:extLst>
          </p:cNvPr>
          <p:cNvGraphicFramePr>
            <a:graphicFrameLocks noGrp="1"/>
          </p:cNvGraphicFramePr>
          <p:nvPr>
            <p:extLst>
              <p:ext uri="{D42A27DB-BD31-4B8C-83A1-F6EECF244321}">
                <p14:modId xmlns:p14="http://schemas.microsoft.com/office/powerpoint/2010/main" val="1898080508"/>
              </p:ext>
            </p:extLst>
          </p:nvPr>
        </p:nvGraphicFramePr>
        <p:xfrm>
          <a:off x="5304876" y="4749635"/>
          <a:ext cx="6542112" cy="1271683"/>
        </p:xfrm>
        <a:graphic>
          <a:graphicData uri="http://schemas.openxmlformats.org/drawingml/2006/table">
            <a:tbl>
              <a:tblPr firstRow="1" bandRow="1">
                <a:tableStyleId>{EB9631B5-78F2-41C9-869B-9F39066F8104}</a:tableStyleId>
              </a:tblPr>
              <a:tblGrid>
                <a:gridCol w="2992519">
                  <a:extLst>
                    <a:ext uri="{9D8B030D-6E8A-4147-A177-3AD203B41FA5}">
                      <a16:colId xmlns:a16="http://schemas.microsoft.com/office/drawing/2014/main" val="2509294830"/>
                    </a:ext>
                  </a:extLst>
                </a:gridCol>
                <a:gridCol w="1255815">
                  <a:extLst>
                    <a:ext uri="{9D8B030D-6E8A-4147-A177-3AD203B41FA5}">
                      <a16:colId xmlns:a16="http://schemas.microsoft.com/office/drawing/2014/main" val="2578286842"/>
                    </a:ext>
                  </a:extLst>
                </a:gridCol>
                <a:gridCol w="1146889">
                  <a:extLst>
                    <a:ext uri="{9D8B030D-6E8A-4147-A177-3AD203B41FA5}">
                      <a16:colId xmlns:a16="http://schemas.microsoft.com/office/drawing/2014/main" val="3746038962"/>
                    </a:ext>
                  </a:extLst>
                </a:gridCol>
                <a:gridCol w="1146889">
                  <a:extLst>
                    <a:ext uri="{9D8B030D-6E8A-4147-A177-3AD203B41FA5}">
                      <a16:colId xmlns:a16="http://schemas.microsoft.com/office/drawing/2014/main" val="3488493027"/>
                    </a:ext>
                  </a:extLst>
                </a:gridCol>
              </a:tblGrid>
              <a:tr h="579741">
                <a:tc>
                  <a:txBody>
                    <a:bodyPr/>
                    <a:lstStyle/>
                    <a:p>
                      <a:pPr algn="ctr"/>
                      <a:r>
                        <a:rPr lang="en-US" sz="1600" dirty="0"/>
                        <a:t>Transfer Station Costs</a:t>
                      </a:r>
                    </a:p>
                  </a:txBody>
                  <a:tcPr anchor="ctr"/>
                </a:tc>
                <a:tc>
                  <a:txBody>
                    <a:bodyPr/>
                    <a:lstStyle/>
                    <a:p>
                      <a:pPr algn="ctr"/>
                      <a:r>
                        <a:rPr lang="en-US" sz="1600" dirty="0"/>
                        <a:t>Est. Annual Cost</a:t>
                      </a:r>
                    </a:p>
                  </a:txBody>
                  <a:tcPr/>
                </a:tc>
                <a:tc>
                  <a:txBody>
                    <a:bodyPr/>
                    <a:lstStyle/>
                    <a:p>
                      <a:pPr algn="ctr"/>
                      <a:r>
                        <a:rPr lang="en-US" sz="1600" dirty="0"/>
                        <a:t>Cost per Ton</a:t>
                      </a:r>
                    </a:p>
                  </a:txBody>
                  <a:tcPr/>
                </a:tc>
                <a:tc>
                  <a:txBody>
                    <a:bodyPr/>
                    <a:lstStyle/>
                    <a:p>
                      <a:pPr algn="ctr"/>
                      <a:r>
                        <a:rPr lang="en-US" sz="1600" dirty="0"/>
                        <a:t>Percentage of Total</a:t>
                      </a:r>
                    </a:p>
                  </a:txBody>
                  <a:tcPr/>
                </a:tc>
                <a:extLst>
                  <a:ext uri="{0D108BD9-81ED-4DB2-BD59-A6C34878D82A}">
                    <a16:rowId xmlns:a16="http://schemas.microsoft.com/office/drawing/2014/main" val="468927792"/>
                  </a:ext>
                </a:extLst>
              </a:tr>
              <a:tr h="345971">
                <a:tc>
                  <a:txBody>
                    <a:bodyPr/>
                    <a:lstStyle/>
                    <a:p>
                      <a:pPr algn="r"/>
                      <a:r>
                        <a:rPr lang="en-US" sz="1600" dirty="0"/>
                        <a:t>Capital, Labor and O&amp;M Costs</a:t>
                      </a:r>
                    </a:p>
                  </a:txBody>
                  <a:tcPr/>
                </a:tc>
                <a:tc>
                  <a:txBody>
                    <a:bodyPr/>
                    <a:lstStyle/>
                    <a:p>
                      <a:pPr algn="ctr" fontAlgn="b"/>
                      <a:r>
                        <a:rPr lang="en-US" sz="1400" b="0" i="0" u="none" strike="noStrike" dirty="0">
                          <a:solidFill>
                            <a:srgbClr val="000000"/>
                          </a:solidFill>
                          <a:effectLst/>
                          <a:latin typeface="+mn-lt"/>
                        </a:rPr>
                        <a:t>$2,191,568</a:t>
                      </a:r>
                    </a:p>
                  </a:txBody>
                  <a:tcPr marL="9525" marR="9525" marT="9525" marB="0" anchor="ctr"/>
                </a:tc>
                <a:tc>
                  <a:txBody>
                    <a:bodyPr/>
                    <a:lstStyle/>
                    <a:p>
                      <a:pPr algn="ctr" fontAlgn="b"/>
                      <a:r>
                        <a:rPr lang="en-US" sz="1400" b="0" i="0" u="none" strike="noStrike" dirty="0">
                          <a:solidFill>
                            <a:srgbClr val="000000"/>
                          </a:solidFill>
                          <a:effectLst/>
                          <a:latin typeface="+mn-lt"/>
                        </a:rPr>
                        <a:t>$42.64</a:t>
                      </a:r>
                    </a:p>
                  </a:txBody>
                  <a:tcPr marL="9525" marR="9525" marT="9525" marB="0" anchor="ctr"/>
                </a:tc>
                <a:tc>
                  <a:txBody>
                    <a:bodyPr/>
                    <a:lstStyle/>
                    <a:p>
                      <a:pPr algn="ctr"/>
                      <a:r>
                        <a:rPr lang="en-US" sz="1400" dirty="0"/>
                        <a:t>36%</a:t>
                      </a:r>
                    </a:p>
                  </a:txBody>
                  <a:tcPr anchor="ctr"/>
                </a:tc>
                <a:extLst>
                  <a:ext uri="{0D108BD9-81ED-4DB2-BD59-A6C34878D82A}">
                    <a16:rowId xmlns:a16="http://schemas.microsoft.com/office/drawing/2014/main" val="2393073071"/>
                  </a:ext>
                </a:extLst>
              </a:tr>
              <a:tr h="345971">
                <a:tc>
                  <a:txBody>
                    <a:bodyPr/>
                    <a:lstStyle/>
                    <a:p>
                      <a:pPr algn="r"/>
                      <a:r>
                        <a:rPr lang="en-US" sz="1600" dirty="0"/>
                        <a:t>Hauling and Disposal Costs</a:t>
                      </a:r>
                      <a:r>
                        <a:rPr lang="en-US" sz="1600" baseline="30000" dirty="0"/>
                        <a:t>1</a:t>
                      </a:r>
                    </a:p>
                  </a:txBody>
                  <a:tcPr/>
                </a:tc>
                <a:tc>
                  <a:txBody>
                    <a:bodyPr/>
                    <a:lstStyle/>
                    <a:p>
                      <a:pPr algn="ctr" fontAlgn="b"/>
                      <a:r>
                        <a:rPr lang="en-US" sz="1400" b="0" i="0" u="none" strike="noStrike" dirty="0">
                          <a:solidFill>
                            <a:srgbClr val="000000"/>
                          </a:solidFill>
                          <a:effectLst/>
                          <a:latin typeface="+mn-lt"/>
                        </a:rPr>
                        <a:t>$3,939,317</a:t>
                      </a:r>
                    </a:p>
                  </a:txBody>
                  <a:tcPr marL="9525" marR="9525" marT="9525" marB="0" anchor="ctr"/>
                </a:tc>
                <a:tc>
                  <a:txBody>
                    <a:bodyPr/>
                    <a:lstStyle/>
                    <a:p>
                      <a:pPr algn="ctr" fontAlgn="ctr"/>
                      <a:r>
                        <a:rPr lang="en-US" sz="1400" b="0" i="0" u="none" strike="noStrike" dirty="0">
                          <a:solidFill>
                            <a:srgbClr val="000000"/>
                          </a:solidFill>
                          <a:effectLst/>
                          <a:latin typeface="+mn-lt"/>
                        </a:rPr>
                        <a:t>$76.64</a:t>
                      </a:r>
                    </a:p>
                  </a:txBody>
                  <a:tcPr marL="9525" marR="9525" marT="9525" marB="0" anchor="ctr"/>
                </a:tc>
                <a:tc>
                  <a:txBody>
                    <a:bodyPr/>
                    <a:lstStyle/>
                    <a:p>
                      <a:pPr algn="ctr"/>
                      <a:r>
                        <a:rPr lang="en-US" sz="1400" dirty="0"/>
                        <a:t>64%</a:t>
                      </a:r>
                    </a:p>
                  </a:txBody>
                  <a:tcPr anchor="ctr"/>
                </a:tc>
                <a:extLst>
                  <a:ext uri="{0D108BD9-81ED-4DB2-BD59-A6C34878D82A}">
                    <a16:rowId xmlns:a16="http://schemas.microsoft.com/office/drawing/2014/main" val="3156882984"/>
                  </a:ext>
                </a:extLst>
              </a:tr>
            </a:tbl>
          </a:graphicData>
        </a:graphic>
      </p:graphicFrame>
      <p:sp>
        <p:nvSpPr>
          <p:cNvPr id="9" name="TextBox 8">
            <a:extLst>
              <a:ext uri="{FF2B5EF4-FFF2-40B4-BE49-F238E27FC236}">
                <a16:creationId xmlns:a16="http://schemas.microsoft.com/office/drawing/2014/main" id="{B2A1853C-8486-87F6-4D1C-0F943735E519}"/>
              </a:ext>
            </a:extLst>
          </p:cNvPr>
          <p:cNvSpPr txBox="1"/>
          <p:nvPr/>
        </p:nvSpPr>
        <p:spPr>
          <a:xfrm>
            <a:off x="5268893" y="6333407"/>
            <a:ext cx="6756400" cy="307777"/>
          </a:xfrm>
          <a:prstGeom prst="rect">
            <a:avLst/>
          </a:prstGeom>
          <a:noFill/>
        </p:spPr>
        <p:txBody>
          <a:bodyPr wrap="square" rtlCol="0">
            <a:spAutoFit/>
          </a:bodyPr>
          <a:lstStyle/>
          <a:p>
            <a:r>
              <a:rPr lang="en-US" sz="1400" b="1" dirty="0">
                <a:solidFill>
                  <a:srgbClr val="FF0000"/>
                </a:solidFill>
              </a:rPr>
              <a:t>(1) Disposal Costs are Highly Dependent on Contracted Tip Fee Costs at Regional Landfills</a:t>
            </a:r>
          </a:p>
        </p:txBody>
      </p:sp>
    </p:spTree>
    <p:extLst>
      <p:ext uri="{BB962C8B-B14F-4D97-AF65-F5344CB8AC3E}">
        <p14:creationId xmlns:p14="http://schemas.microsoft.com/office/powerpoint/2010/main" val="380314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Public Outreach</a:t>
            </a:r>
            <a:endParaRPr kumimoji="0" lang="en-US" sz="4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endParaRP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887957" y="2062717"/>
            <a:ext cx="3253286" cy="420701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4" name="Rectangle: Rounded Corners 3">
            <a:extLst>
              <a:ext uri="{FF2B5EF4-FFF2-40B4-BE49-F238E27FC236}">
                <a16:creationId xmlns:a16="http://schemas.microsoft.com/office/drawing/2014/main" id="{0A9B1F33-4DB1-121A-4F76-D88B3C052857}"/>
              </a:ext>
            </a:extLst>
          </p:cNvPr>
          <p:cNvSpPr/>
          <p:nvPr/>
        </p:nvSpPr>
        <p:spPr>
          <a:xfrm>
            <a:off x="4469357" y="2062717"/>
            <a:ext cx="3253286" cy="4207016"/>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5">
            <a:extLst>
              <a:ext uri="{FF2B5EF4-FFF2-40B4-BE49-F238E27FC236}">
                <a16:creationId xmlns:a16="http://schemas.microsoft.com/office/drawing/2014/main" id="{F8AC346B-592E-F4F8-FCAA-D30DE47A9111}"/>
              </a:ext>
            </a:extLst>
          </p:cNvPr>
          <p:cNvSpPr/>
          <p:nvPr/>
        </p:nvSpPr>
        <p:spPr>
          <a:xfrm>
            <a:off x="8001056" y="2048585"/>
            <a:ext cx="3253286" cy="4207016"/>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325DDB19-0AEB-E2C4-7A59-B0468DEEB472}"/>
              </a:ext>
            </a:extLst>
          </p:cNvPr>
          <p:cNvSpPr/>
          <p:nvPr/>
        </p:nvSpPr>
        <p:spPr>
          <a:xfrm>
            <a:off x="937658" y="2237860"/>
            <a:ext cx="2993218" cy="4093428"/>
          </a:xfrm>
          <a:prstGeom prst="rect">
            <a:avLst/>
          </a:prstGeom>
        </p:spPr>
        <p:txBody>
          <a:bodyPr wrap="square">
            <a:spAutoFit/>
          </a:bodyPr>
          <a:lstStyle/>
          <a:p>
            <a:pPr lvl="0"/>
            <a:r>
              <a:rPr lang="en-US" sz="2000" b="1">
                <a:solidFill>
                  <a:prstClr val="black"/>
                </a:solidFill>
                <a:latin typeface="Calibri Light" panose="020F0302020204030204"/>
                <a:cs typeface="Segoe UI Light" panose="020B0502040204020203" pitchFamily="34" charset="0"/>
              </a:rPr>
              <a:t>Public / stakeholder engagement strategy may be needed</a:t>
            </a:r>
            <a:br>
              <a:rPr lang="en-US" sz="2000">
                <a:solidFill>
                  <a:prstClr val="black"/>
                </a:solidFill>
                <a:latin typeface="Calibri Light" panose="020F0302020204030204"/>
                <a:cs typeface="Segoe UI Light" panose="020B0502040204020203" pitchFamily="34" charset="0"/>
              </a:rPr>
            </a:b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Based on level of project buy-in necessary for transfer station construction</a:t>
            </a:r>
            <a:br>
              <a:rPr lang="en-US" sz="2000">
                <a:solidFill>
                  <a:prstClr val="black"/>
                </a:solidFill>
                <a:latin typeface="Calibri Light" panose="020F0302020204030204"/>
                <a:cs typeface="Segoe UI Light" panose="020B0502040204020203" pitchFamily="34" charset="0"/>
              </a:rPr>
            </a:b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Scope and timeline to be determined based on outreach strategy required</a:t>
            </a:r>
          </a:p>
        </p:txBody>
      </p:sp>
      <p:sp>
        <p:nvSpPr>
          <p:cNvPr id="11" name="Rectangle 10">
            <a:extLst>
              <a:ext uri="{FF2B5EF4-FFF2-40B4-BE49-F238E27FC236}">
                <a16:creationId xmlns:a16="http://schemas.microsoft.com/office/drawing/2014/main" id="{8034421B-9E73-1CD2-D894-8666AAA81D3F}"/>
              </a:ext>
            </a:extLst>
          </p:cNvPr>
          <p:cNvSpPr/>
          <p:nvPr/>
        </p:nvSpPr>
        <p:spPr>
          <a:xfrm>
            <a:off x="4706657" y="2237860"/>
            <a:ext cx="2837143" cy="3108543"/>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Outreach Tools</a:t>
            </a: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r>
              <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rPr>
              <a:t>	</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Online survey</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Phone survey</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Public meetings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Stakeholder interviews</a:t>
            </a:r>
          </a:p>
        </p:txBody>
      </p:sp>
      <p:sp>
        <p:nvSpPr>
          <p:cNvPr id="12" name="Rectangle 11">
            <a:extLst>
              <a:ext uri="{FF2B5EF4-FFF2-40B4-BE49-F238E27FC236}">
                <a16:creationId xmlns:a16="http://schemas.microsoft.com/office/drawing/2014/main" id="{0C6217F8-DB8F-6A4D-ACFC-8EEACC606FE8}"/>
              </a:ext>
            </a:extLst>
          </p:cNvPr>
          <p:cNvSpPr/>
          <p:nvPr/>
        </p:nvSpPr>
        <p:spPr>
          <a:xfrm>
            <a:off x="8195482" y="2237860"/>
            <a:ext cx="3058860" cy="3108543"/>
          </a:xfrm>
          <a:prstGeom prst="rect">
            <a:avLst/>
          </a:prstGeom>
        </p:spPr>
        <p:txBody>
          <a:bodyPr wrap="square">
            <a:spAutoFit/>
          </a:bodyPr>
          <a:lstStyle/>
          <a:p>
            <a:pPr lvl="0">
              <a:tabLst>
                <a:tab pos="806450" algn="l"/>
              </a:tabLst>
            </a:pPr>
            <a:r>
              <a:rPr lang="en-US" sz="2400" b="1">
                <a:solidFill>
                  <a:srgbClr val="18445C"/>
                </a:solidFill>
                <a:latin typeface="+mj-lt"/>
                <a:cs typeface="Segoe UI" panose="020B0502040204020203" pitchFamily="34" charset="0"/>
              </a:rPr>
              <a:t>	Target Groups</a:t>
            </a:r>
            <a:endParaRPr lang="en-US" sz="2400">
              <a:solidFill>
                <a:prstClr val="black"/>
              </a:solidFill>
              <a:latin typeface="Calibri Light" panose="020F0302020204030204"/>
              <a:cs typeface="Segoe UI Light" panose="020B0502040204020203" pitchFamily="34" charset="0"/>
            </a:endParaRP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r>
              <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rPr>
              <a:t>	</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Large waste generators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Businesses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Haulers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Residents </a:t>
            </a:r>
          </a:p>
        </p:txBody>
      </p:sp>
      <p:pic>
        <p:nvPicPr>
          <p:cNvPr id="7" name="Picture 6" descr="A blue circle with a black background&#10;&#10;Description automatically generated">
            <a:extLst>
              <a:ext uri="{FF2B5EF4-FFF2-40B4-BE49-F238E27FC236}">
                <a16:creationId xmlns:a16="http://schemas.microsoft.com/office/drawing/2014/main" id="{9E4730DC-297A-0DB3-0997-1B8E85362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193" y="2140227"/>
            <a:ext cx="685800" cy="685800"/>
          </a:xfrm>
          <a:prstGeom prst="rect">
            <a:avLst/>
          </a:prstGeom>
        </p:spPr>
      </p:pic>
      <p:pic>
        <p:nvPicPr>
          <p:cNvPr id="8" name="Picture 7" descr="A blue circle with people and a megaphone&#10;&#10;Description automatically generated">
            <a:extLst>
              <a:ext uri="{FF2B5EF4-FFF2-40B4-BE49-F238E27FC236}">
                <a16:creationId xmlns:a16="http://schemas.microsoft.com/office/drawing/2014/main" id="{C6CDE42C-E471-A01B-BC0C-93406D596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827" y="2123005"/>
            <a:ext cx="685800" cy="685800"/>
          </a:xfrm>
          <a:prstGeom prst="rect">
            <a:avLst/>
          </a:prstGeom>
        </p:spPr>
      </p:pic>
    </p:spTree>
    <p:extLst>
      <p:ext uri="{BB962C8B-B14F-4D97-AF65-F5344CB8AC3E}">
        <p14:creationId xmlns:p14="http://schemas.microsoft.com/office/powerpoint/2010/main" val="216039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288943"/>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Solid Waste Management Plan</a:t>
            </a:r>
          </a:p>
        </p:txBody>
      </p:sp>
      <p:sp>
        <p:nvSpPr>
          <p:cNvPr id="8" name="TextBox 7">
            <a:extLst>
              <a:ext uri="{FF2B5EF4-FFF2-40B4-BE49-F238E27FC236}">
                <a16:creationId xmlns:a16="http://schemas.microsoft.com/office/drawing/2014/main" id="{890CCF1D-AAE7-B744-34EC-9BEFC444ABB5}"/>
              </a:ext>
            </a:extLst>
          </p:cNvPr>
          <p:cNvSpPr txBox="1"/>
          <p:nvPr/>
        </p:nvSpPr>
        <p:spPr>
          <a:xfrm>
            <a:off x="318054" y="2891873"/>
            <a:ext cx="4174433" cy="2862322"/>
          </a:xfrm>
          <a:prstGeom prst="rect">
            <a:avLst/>
          </a:prstGeom>
          <a:noFill/>
        </p:spPr>
        <p:txBody>
          <a:bodyPr wrap="square" rtlCol="0">
            <a:spAutoFit/>
          </a:bodyPr>
          <a:lstStyle/>
          <a:p>
            <a:r>
              <a:rPr lang="en-US" b="1">
                <a:solidFill>
                  <a:schemeClr val="bg1"/>
                </a:solidFill>
              </a:rPr>
              <a:t>If County discontinues participation in Region2000, Plan needed:</a:t>
            </a:r>
          </a:p>
          <a:p>
            <a:endParaRPr lang="en-US" b="1">
              <a:solidFill>
                <a:schemeClr val="bg1"/>
              </a:solidFill>
            </a:endParaRPr>
          </a:p>
          <a:p>
            <a:pPr marL="285750" indent="-285750">
              <a:buFont typeface="Wingdings" panose="05000000000000000000" pitchFamily="2" charset="2"/>
              <a:buChar char="ü"/>
            </a:pPr>
            <a:r>
              <a:rPr lang="en-US" b="1">
                <a:solidFill>
                  <a:schemeClr val="bg1"/>
                </a:solidFill>
              </a:rPr>
              <a:t>Submitted to Commonwealth of Virginia</a:t>
            </a:r>
          </a:p>
          <a:p>
            <a:pPr lvl="1" indent="-168275">
              <a:buFont typeface="Arial" panose="020B0604020202020204" pitchFamily="34" charset="0"/>
              <a:buChar char="•"/>
            </a:pPr>
            <a:r>
              <a:rPr lang="en-US">
                <a:solidFill>
                  <a:schemeClr val="bg1"/>
                </a:solidFill>
              </a:rPr>
              <a:t>Every 20 years: new plan</a:t>
            </a:r>
          </a:p>
          <a:p>
            <a:pPr lvl="1" indent="-168275">
              <a:buFont typeface="Arial" panose="020B0604020202020204" pitchFamily="34" charset="0"/>
              <a:buChar char="•"/>
            </a:pPr>
            <a:r>
              <a:rPr lang="en-US">
                <a:solidFill>
                  <a:schemeClr val="bg1"/>
                </a:solidFill>
              </a:rPr>
              <a:t>Every 5 years: updates</a:t>
            </a:r>
          </a:p>
          <a:p>
            <a:endParaRPr lang="en-US" b="1">
              <a:solidFill>
                <a:schemeClr val="bg1"/>
              </a:solidFill>
            </a:endParaRPr>
          </a:p>
          <a:p>
            <a:pPr marL="285750" indent="-285750">
              <a:buFont typeface="Wingdings" panose="05000000000000000000" pitchFamily="2" charset="2"/>
              <a:buChar char="ü"/>
            </a:pPr>
            <a:r>
              <a:rPr lang="en-US" b="1">
                <a:solidFill>
                  <a:schemeClr val="bg1"/>
                </a:solidFill>
              </a:rPr>
              <a:t>Significant effort:</a:t>
            </a:r>
          </a:p>
          <a:p>
            <a:pPr lvl="1" indent="-168275">
              <a:buFont typeface="Arial" panose="020B0604020202020204" pitchFamily="34" charset="0"/>
              <a:buChar char="•"/>
            </a:pPr>
            <a:r>
              <a:rPr lang="en-US">
                <a:solidFill>
                  <a:schemeClr val="bg1"/>
                </a:solidFill>
              </a:rPr>
              <a:t>16-20 months of staff work</a:t>
            </a:r>
          </a:p>
          <a:p>
            <a:pPr lvl="1" indent="-168275">
              <a:buFont typeface="Arial" panose="020B0604020202020204" pitchFamily="34" charset="0"/>
              <a:buChar char="•"/>
            </a:pPr>
            <a:r>
              <a:rPr lang="en-US">
                <a:solidFill>
                  <a:schemeClr val="bg1"/>
                </a:solidFill>
              </a:rPr>
              <a:t>Outside consultant </a:t>
            </a:r>
          </a:p>
        </p:txBody>
      </p:sp>
      <p:sp>
        <p:nvSpPr>
          <p:cNvPr id="9" name="TextBox 8">
            <a:extLst>
              <a:ext uri="{FF2B5EF4-FFF2-40B4-BE49-F238E27FC236}">
                <a16:creationId xmlns:a16="http://schemas.microsoft.com/office/drawing/2014/main" id="{8EF54613-F8F1-44B3-7380-00FCFDB55D22}"/>
              </a:ext>
            </a:extLst>
          </p:cNvPr>
          <p:cNvSpPr txBox="1"/>
          <p:nvPr/>
        </p:nvSpPr>
        <p:spPr>
          <a:xfrm>
            <a:off x="5738436" y="1502703"/>
            <a:ext cx="6453564" cy="3573414"/>
          </a:xfrm>
          <a:prstGeom prst="rect">
            <a:avLst/>
          </a:prstGeom>
          <a:noFill/>
        </p:spPr>
        <p:txBody>
          <a:bodyPr wrap="square" rtlCol="0">
            <a:spAutoFit/>
          </a:bodyPr>
          <a:lstStyle/>
          <a:p>
            <a:r>
              <a:rPr lang="en-US" sz="2000" b="1">
                <a:solidFill>
                  <a:srgbClr val="18445C"/>
                </a:solidFill>
              </a:rPr>
              <a:t>Virginia regulation planning requirements overview:</a:t>
            </a:r>
          </a:p>
          <a:p>
            <a:endParaRPr lang="en-US" sz="2000" b="1">
              <a:solidFill>
                <a:srgbClr val="18445C"/>
              </a:solidFill>
            </a:endParaRPr>
          </a:p>
          <a:p>
            <a:pPr marL="176213" indent="-176213">
              <a:lnSpc>
                <a:spcPct val="150000"/>
              </a:lnSpc>
              <a:buFont typeface="Arial" panose="020B0604020202020204" pitchFamily="34" charset="0"/>
              <a:buChar char="•"/>
            </a:pPr>
            <a:r>
              <a:rPr lang="en-US">
                <a:solidFill>
                  <a:srgbClr val="18445C"/>
                </a:solidFill>
              </a:rPr>
              <a:t>Basic planning elements</a:t>
            </a:r>
          </a:p>
          <a:p>
            <a:pPr marL="176213" indent="-176213">
              <a:lnSpc>
                <a:spcPct val="150000"/>
              </a:lnSpc>
              <a:buFont typeface="Arial" panose="020B0604020202020204" pitchFamily="34" charset="0"/>
              <a:buChar char="•"/>
            </a:pPr>
            <a:r>
              <a:rPr lang="en-US">
                <a:solidFill>
                  <a:srgbClr val="18445C"/>
                </a:solidFill>
              </a:rPr>
              <a:t>Minimum recycling rate</a:t>
            </a:r>
          </a:p>
          <a:p>
            <a:pPr marL="176213" indent="-176213">
              <a:lnSpc>
                <a:spcPct val="150000"/>
              </a:lnSpc>
              <a:buFont typeface="Arial" panose="020B0604020202020204" pitchFamily="34" charset="0"/>
              <a:buChar char="•"/>
            </a:pPr>
            <a:r>
              <a:rPr lang="en-US">
                <a:solidFill>
                  <a:srgbClr val="18445C"/>
                </a:solidFill>
              </a:rPr>
              <a:t>Data and analysis</a:t>
            </a:r>
          </a:p>
          <a:p>
            <a:pPr marL="176213" indent="-176213">
              <a:lnSpc>
                <a:spcPct val="150000"/>
              </a:lnSpc>
              <a:buFont typeface="Arial" panose="020B0604020202020204" pitchFamily="34" charset="0"/>
              <a:buChar char="•"/>
            </a:pPr>
            <a:r>
              <a:rPr lang="en-US">
                <a:solidFill>
                  <a:srgbClr val="18445C"/>
                </a:solidFill>
              </a:rPr>
              <a:t>Solid waste disposal sites information</a:t>
            </a:r>
          </a:p>
          <a:p>
            <a:pPr marL="176213" indent="-176213">
              <a:lnSpc>
                <a:spcPct val="150000"/>
              </a:lnSpc>
              <a:buFont typeface="Arial" panose="020B0604020202020204" pitchFamily="34" charset="0"/>
              <a:buChar char="•"/>
            </a:pPr>
            <a:r>
              <a:rPr lang="en-US">
                <a:solidFill>
                  <a:srgbClr val="18445C"/>
                </a:solidFill>
              </a:rPr>
              <a:t>Solid waste generation monitoring/reporting methodology</a:t>
            </a:r>
          </a:p>
          <a:p>
            <a:pPr marL="176213" indent="-176213">
              <a:lnSpc>
                <a:spcPct val="150000"/>
              </a:lnSpc>
              <a:buFont typeface="Arial" panose="020B0604020202020204" pitchFamily="34" charset="0"/>
              <a:buChar char="•"/>
            </a:pPr>
            <a:r>
              <a:rPr lang="en-US">
                <a:solidFill>
                  <a:srgbClr val="18445C"/>
                </a:solidFill>
              </a:rPr>
              <a:t>Plan adoption resolution</a:t>
            </a:r>
          </a:p>
          <a:p>
            <a:pPr marL="176213" indent="-176213">
              <a:lnSpc>
                <a:spcPct val="150000"/>
              </a:lnSpc>
              <a:buFont typeface="Arial" panose="020B0604020202020204" pitchFamily="34" charset="0"/>
              <a:buChar char="•"/>
            </a:pPr>
            <a:r>
              <a:rPr lang="en-US">
                <a:solidFill>
                  <a:srgbClr val="18445C"/>
                </a:solidFill>
              </a:rPr>
              <a:t>Plan goals / Corrective action</a:t>
            </a:r>
          </a:p>
        </p:txBody>
      </p:sp>
      <p:pic>
        <p:nvPicPr>
          <p:cNvPr id="4098" name="Picture 2">
            <a:extLst>
              <a:ext uri="{FF2B5EF4-FFF2-40B4-BE49-F238E27FC236}">
                <a16:creationId xmlns:a16="http://schemas.microsoft.com/office/drawing/2014/main" id="{C2ACFF19-E0C0-1D14-7D78-962A5B31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164" y="125788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53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111559"/>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3033442" cy="1815882"/>
          </a:xfrm>
          <a:prstGeom prst="rect">
            <a:avLst/>
          </a:prstGeom>
        </p:spPr>
        <p:txBody>
          <a:bodyPr wrap="square">
            <a:spAutoFit/>
          </a:bodyPr>
          <a:lstStyle/>
          <a:p>
            <a:pPr lvl="0"/>
            <a:r>
              <a:rPr lang="en-IN" sz="1800">
                <a:solidFill>
                  <a:srgbClr val="18445C"/>
                </a:solidFill>
                <a:latin typeface="+mj-lt"/>
                <a:cs typeface="Segoe UI" panose="020B0502040204020203" pitchFamily="34" charset="0"/>
              </a:rPr>
              <a:t>1 - </a:t>
            </a:r>
            <a:r>
              <a:rPr lang="en-IN" sz="1800" b="1">
                <a:solidFill>
                  <a:srgbClr val="18445C"/>
                </a:solidFill>
                <a:latin typeface="+mj-lt"/>
                <a:cs typeface="Segoe UI" panose="020B0502040204020203" pitchFamily="34" charset="0"/>
              </a:rPr>
              <a:t>Siting &amp; Budgeting</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Site Study</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Development/Construction Budget</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O&amp;M Budget</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Public Outreach</a:t>
            </a: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8" y="880353"/>
            <a:ext cx="10669044" cy="1246623"/>
          </a:xfrm>
          <a:prstGeom prst="rect">
            <a:avLst/>
          </a:prstGeom>
          <a:noFill/>
        </p:spPr>
        <p:txBody>
          <a:bodyPr wrap="square" lIns="91440" tIns="45720" rIns="91440" bIns="45720" rtlCol="0" anchor="t">
            <a:spAutoFit/>
          </a:bodyPr>
          <a:lstStyle/>
          <a:p>
            <a:pPr algn="ctr">
              <a:lnSpc>
                <a:spcPct val="70000"/>
              </a:lnSpc>
            </a:pPr>
            <a:r>
              <a:rPr lang="en-US" sz="4400" b="1" spc="-188" dirty="0">
                <a:solidFill>
                  <a:schemeClr val="bg1"/>
                </a:solidFill>
                <a:latin typeface="+mj-lt"/>
                <a:cs typeface="Poppins SemiBold"/>
              </a:rPr>
              <a:t>Part 1: Planning Summary - </a:t>
            </a:r>
          </a:p>
          <a:p>
            <a:pPr algn="ctr">
              <a:lnSpc>
                <a:spcPct val="70000"/>
              </a:lnSpc>
            </a:pPr>
            <a:r>
              <a:rPr lang="en-US" sz="4400" b="1" spc="-188" dirty="0">
                <a:solidFill>
                  <a:schemeClr val="bg1"/>
                </a:solidFill>
                <a:latin typeface="+mj-lt"/>
                <a:ea typeface="Calibri Light"/>
                <a:cs typeface="Poppins SemiBold"/>
              </a:rPr>
              <a:t>Siting and Budgeting</a:t>
            </a:r>
            <a:endParaRPr lang="en-US" sz="4400" b="1" spc="-188" dirty="0">
              <a:solidFill>
                <a:schemeClr val="bg1"/>
              </a:solidFill>
              <a:latin typeface="+mj-lt"/>
              <a:ea typeface="Calibri Light"/>
              <a:cs typeface="Poppins SemiBold" panose="00000700000000000000" pitchFamily="2" charset="0"/>
            </a:endParaRPr>
          </a:p>
          <a:p>
            <a:pPr algn="ctr">
              <a:lnSpc>
                <a:spcPct val="70000"/>
              </a:lnSpc>
            </a:pPr>
            <a:endParaRPr lang="en-US" b="1" spc="-188" dirty="0">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107801" y="4775837"/>
            <a:ext cx="3079055" cy="1631216"/>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Site selection &amp; acquisition</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Oct. 2024 – March 2025</a:t>
            </a:r>
          </a:p>
          <a:p>
            <a:pPr marL="400050" indent="-114300" defTabSz="285750">
              <a:buFont typeface="Arial" panose="020B0604020202020204" pitchFamily="34" charset="0"/>
              <a:buChar char="•"/>
              <a:defRPr/>
            </a:pPr>
            <a:endParaRPr lang="en-US" sz="1600">
              <a:solidFill>
                <a:prstClr val="black"/>
              </a:solidFill>
              <a:latin typeface="Calibri Light" panose="020F0302020204030204"/>
              <a:cs typeface="Segoe UI Light" panose="020B0502040204020203" pitchFamily="34" charset="0"/>
            </a:endParaRPr>
          </a:p>
        </p:txBody>
      </p:sp>
      <p:pic>
        <p:nvPicPr>
          <p:cNvPr id="4" name="Picture 3" descr="A calendar and clock in a circle&#10;&#10;Description automatically generated">
            <a:extLst>
              <a:ext uri="{FF2B5EF4-FFF2-40B4-BE49-F238E27FC236}">
                <a16:creationId xmlns:a16="http://schemas.microsoft.com/office/drawing/2014/main" id="{8FBC4273-ABC6-FBD1-8608-E87131179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570" y="5520447"/>
            <a:ext cx="457200" cy="457200"/>
          </a:xfrm>
          <a:prstGeom prst="rect">
            <a:avLst/>
          </a:prstGeom>
        </p:spPr>
      </p:pic>
      <p:pic>
        <p:nvPicPr>
          <p:cNvPr id="5" name="Picture 4" descr="A blue circle with a clipboard and check marks&#10;&#10;Description automatically generated">
            <a:extLst>
              <a:ext uri="{FF2B5EF4-FFF2-40B4-BE49-F238E27FC236}">
                <a16:creationId xmlns:a16="http://schemas.microsoft.com/office/drawing/2014/main" id="{980DC55C-F571-5865-37EE-72C45B78D2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98" y="4765199"/>
            <a:ext cx="457200" cy="457200"/>
          </a:xfrm>
          <a:prstGeom prst="rect">
            <a:avLst/>
          </a:prstGeom>
        </p:spPr>
      </p:pic>
      <p:graphicFrame>
        <p:nvGraphicFramePr>
          <p:cNvPr id="6" name="Table 5">
            <a:extLst>
              <a:ext uri="{FF2B5EF4-FFF2-40B4-BE49-F238E27FC236}">
                <a16:creationId xmlns:a16="http://schemas.microsoft.com/office/drawing/2014/main" id="{4C8140F9-092C-3A27-DA88-3B8245089035}"/>
              </a:ext>
            </a:extLst>
          </p:cNvPr>
          <p:cNvGraphicFramePr>
            <a:graphicFrameLocks noGrp="1"/>
          </p:cNvGraphicFramePr>
          <p:nvPr>
            <p:extLst>
              <p:ext uri="{D42A27DB-BD31-4B8C-83A1-F6EECF244321}">
                <p14:modId xmlns:p14="http://schemas.microsoft.com/office/powerpoint/2010/main" val="3642603681"/>
              </p:ext>
            </p:extLst>
          </p:nvPr>
        </p:nvGraphicFramePr>
        <p:xfrm>
          <a:off x="5414647" y="3441205"/>
          <a:ext cx="4744113" cy="2314101"/>
        </p:xfrm>
        <a:graphic>
          <a:graphicData uri="http://schemas.openxmlformats.org/drawingml/2006/table">
            <a:tbl>
              <a:tblPr firstRow="1" firstCol="1" bandRow="1">
                <a:tableStyleId>{00A15C55-8517-42AA-B614-E9B94910E393}</a:tableStyleId>
              </a:tblPr>
              <a:tblGrid>
                <a:gridCol w="2166196">
                  <a:extLst>
                    <a:ext uri="{9D8B030D-6E8A-4147-A177-3AD203B41FA5}">
                      <a16:colId xmlns:a16="http://schemas.microsoft.com/office/drawing/2014/main" val="2082486449"/>
                    </a:ext>
                  </a:extLst>
                </a:gridCol>
                <a:gridCol w="1563157">
                  <a:extLst>
                    <a:ext uri="{9D8B030D-6E8A-4147-A177-3AD203B41FA5}">
                      <a16:colId xmlns:a16="http://schemas.microsoft.com/office/drawing/2014/main" val="3353522065"/>
                    </a:ext>
                  </a:extLst>
                </a:gridCol>
                <a:gridCol w="1014760">
                  <a:extLst>
                    <a:ext uri="{9D8B030D-6E8A-4147-A177-3AD203B41FA5}">
                      <a16:colId xmlns:a16="http://schemas.microsoft.com/office/drawing/2014/main" val="1250903168"/>
                    </a:ext>
                  </a:extLst>
                </a:gridCol>
              </a:tblGrid>
              <a:tr h="0">
                <a:tc>
                  <a:txBody>
                    <a:bodyPr/>
                    <a:lstStyle/>
                    <a:p>
                      <a:pPr marL="0" marR="0" algn="ctr">
                        <a:spcBef>
                          <a:spcPts val="0"/>
                        </a:spcBef>
                        <a:spcAft>
                          <a:spcPts val="0"/>
                        </a:spcAft>
                      </a:pPr>
                      <a:r>
                        <a:rPr lang="en-US" sz="1400" b="1" dirty="0">
                          <a:solidFill>
                            <a:srgbClr val="FFFFFF"/>
                          </a:solidFill>
                          <a:effectLst/>
                        </a:rPr>
                        <a:t>Phase 1 Tasks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Estimated Cost</a:t>
                      </a:r>
                      <a:br>
                        <a:rPr lang="en-US" sz="1400" b="1" dirty="0">
                          <a:solidFill>
                            <a:srgbClr val="FFFFFF"/>
                          </a:solidFill>
                          <a:effectLst/>
                        </a:rPr>
                      </a:br>
                      <a:r>
                        <a:rPr lang="en-US" sz="1400" b="1" dirty="0">
                          <a:solidFill>
                            <a:srgbClr val="FFFFFF"/>
                          </a:solidFill>
                          <a:effectLst/>
                        </a:rPr>
                        <a:t>(Present Day US$)</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Fiscal Year</a:t>
                      </a:r>
                      <a:endParaRPr lang="en-US" sz="14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83574513"/>
                  </a:ext>
                </a:extLst>
              </a:tr>
              <a:tr h="273185">
                <a:tc>
                  <a:txBody>
                    <a:bodyPr/>
                    <a:lstStyle/>
                    <a:p>
                      <a:pPr marL="0" marR="0" algn="r">
                        <a:spcBef>
                          <a:spcPts val="0"/>
                        </a:spcBef>
                        <a:spcAft>
                          <a:spcPts val="0"/>
                        </a:spcAft>
                      </a:pPr>
                      <a:r>
                        <a:rPr lang="en-US" sz="1400" b="1" dirty="0">
                          <a:solidFill>
                            <a:schemeClr val="bg1"/>
                          </a:solidFill>
                          <a:effectLst/>
                        </a:rPr>
                        <a:t>Site Study</a:t>
                      </a:r>
                    </a:p>
                  </a:txBody>
                  <a:tcPr marL="67735" marR="67735" marT="26969" marB="26969"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$45,000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3145979222"/>
                  </a:ext>
                </a:extLst>
              </a:tr>
              <a:tr h="210032">
                <a:tc>
                  <a:txBody>
                    <a:bodyPr/>
                    <a:lstStyle/>
                    <a:p>
                      <a:pPr marL="0" marR="0" algn="r">
                        <a:spcBef>
                          <a:spcPts val="0"/>
                        </a:spcBef>
                        <a:spcAft>
                          <a:spcPts val="0"/>
                        </a:spcAft>
                      </a:pPr>
                      <a:r>
                        <a:rPr lang="en-US" sz="1400" b="1" dirty="0">
                          <a:solidFill>
                            <a:schemeClr val="bg1"/>
                          </a:solidFill>
                          <a:effectLst/>
                        </a:rPr>
                        <a:t>Public Outreach</a:t>
                      </a:r>
                    </a:p>
                  </a:txBody>
                  <a:tcPr marL="67735" marR="67735" marT="26969" marB="26969"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$30,000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2761416784"/>
                  </a:ext>
                </a:extLst>
              </a:tr>
              <a:tr h="210032">
                <a:tc>
                  <a:txBody>
                    <a:bodyPr/>
                    <a:lstStyle/>
                    <a:p>
                      <a:pPr marL="0" marR="0" algn="r">
                        <a:spcBef>
                          <a:spcPts val="0"/>
                        </a:spcBef>
                        <a:spcAft>
                          <a:spcPts val="0"/>
                        </a:spcAft>
                      </a:pPr>
                      <a:r>
                        <a:rPr lang="en-US" sz="1400" b="1" dirty="0">
                          <a:solidFill>
                            <a:schemeClr val="bg1"/>
                          </a:solidFill>
                          <a:effectLst/>
                        </a:rPr>
                        <a:t>Budgeting</a:t>
                      </a:r>
                    </a:p>
                  </a:txBody>
                  <a:tcPr marL="67735" marR="67735" marT="26969" marB="26969"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$150,000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2025-29</a:t>
                      </a:r>
                    </a:p>
                  </a:txBody>
                  <a:tcPr marL="71007" marR="71007" marT="28270" marB="28270" anchor="ctr"/>
                </a:tc>
                <a:extLst>
                  <a:ext uri="{0D108BD9-81ED-4DB2-BD59-A6C34878D82A}">
                    <a16:rowId xmlns:a16="http://schemas.microsoft.com/office/drawing/2014/main" val="3951111206"/>
                  </a:ext>
                </a:extLst>
              </a:tr>
              <a:tr h="210032">
                <a:tc>
                  <a:txBody>
                    <a:bodyPr/>
                    <a:lstStyle/>
                    <a:p>
                      <a:pPr marL="0" marR="0" algn="r">
                        <a:spcBef>
                          <a:spcPts val="0"/>
                        </a:spcBef>
                        <a:spcAft>
                          <a:spcPts val="0"/>
                        </a:spcAft>
                      </a:pPr>
                      <a:r>
                        <a:rPr lang="en-US" sz="1400" b="1" dirty="0">
                          <a:solidFill>
                            <a:schemeClr val="bg1"/>
                          </a:solidFill>
                          <a:effectLst/>
                        </a:rPr>
                        <a:t>Solid Waste Management Plan</a:t>
                      </a:r>
                    </a:p>
                  </a:txBody>
                  <a:tcPr marL="67735" marR="67735" marT="26969" marB="26969"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$200,000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3558529141"/>
                  </a:ext>
                </a:extLst>
              </a:tr>
              <a:tr h="146879">
                <a:tc>
                  <a:txBody>
                    <a:bodyPr/>
                    <a:lstStyle/>
                    <a:p>
                      <a:pPr marL="0" marR="0" algn="r">
                        <a:spcBef>
                          <a:spcPts val="0"/>
                        </a:spcBef>
                        <a:spcAft>
                          <a:spcPts val="0"/>
                        </a:spcAft>
                      </a:pPr>
                      <a:r>
                        <a:rPr lang="en-US" sz="1400" b="1" dirty="0">
                          <a:solidFill>
                            <a:schemeClr val="bg1"/>
                          </a:solidFill>
                          <a:effectLst/>
                        </a:rPr>
                        <a:t>Site Acquisition</a:t>
                      </a:r>
                    </a:p>
                  </a:txBody>
                  <a:tcPr marL="67735" marR="67735" marT="26969" marB="26969"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$1,000,000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1716339194"/>
                  </a:ext>
                </a:extLst>
              </a:tr>
              <a:tr h="146879">
                <a:tc>
                  <a:txBody>
                    <a:bodyPr/>
                    <a:lstStyle/>
                    <a:p>
                      <a:pPr marL="0" marR="0" algn="r">
                        <a:spcBef>
                          <a:spcPts val="0"/>
                        </a:spcBef>
                        <a:spcAft>
                          <a:spcPts val="0"/>
                        </a:spcAft>
                      </a:pPr>
                      <a:r>
                        <a:rPr lang="en-US" sz="1400" b="1" dirty="0">
                          <a:solidFill>
                            <a:schemeClr val="bg1"/>
                          </a:solidFill>
                          <a:effectLst/>
                        </a:rPr>
                        <a:t>Total</a:t>
                      </a:r>
                    </a:p>
                  </a:txBody>
                  <a:tcPr marL="67735" marR="67735" marT="26969" marB="26969" anchor="ctr"/>
                </a:tc>
                <a:tc>
                  <a:txBody>
                    <a:bodyPr/>
                    <a:lstStyle/>
                    <a:p>
                      <a:pPr algn="ctr" fontAlgn="b"/>
                      <a:r>
                        <a:rPr lang="en-US" sz="1400" b="1" i="0" u="none" strike="noStrike" dirty="0">
                          <a:solidFill>
                            <a:srgbClr val="000000"/>
                          </a:solidFill>
                          <a:effectLst/>
                          <a:latin typeface="+mn-lt"/>
                        </a:rPr>
                        <a:t>$1,425,000 </a:t>
                      </a:r>
                    </a:p>
                  </a:txBody>
                  <a:tcPr marL="9525" marR="9525" marT="9525" marB="0" anchor="ctr"/>
                </a:tc>
                <a:tc>
                  <a:txBody>
                    <a:bodyPr/>
                    <a:lstStyle/>
                    <a:p>
                      <a:pPr marL="0" marR="0" algn="ctr" defTabSz="914400" rtl="0" eaLnBrk="1" latinLnBrk="0" hangingPunct="1">
                        <a:spcBef>
                          <a:spcPts val="0"/>
                        </a:spcBef>
                        <a:spcAft>
                          <a:spcPts val="0"/>
                        </a:spcAft>
                      </a:pPr>
                      <a:endParaRPr lang="en-US" sz="1400" b="1" kern="1200" dirty="0">
                        <a:solidFill>
                          <a:srgbClr val="000000"/>
                        </a:solidFill>
                        <a:effectLst/>
                        <a:latin typeface="+mn-lt"/>
                        <a:ea typeface="+mn-ea"/>
                        <a:cs typeface="+mn-cs"/>
                      </a:endParaRPr>
                    </a:p>
                  </a:txBody>
                  <a:tcPr marL="71007" marR="71007" marT="28270" marB="28270" anchor="ctr"/>
                </a:tc>
                <a:extLst>
                  <a:ext uri="{0D108BD9-81ED-4DB2-BD59-A6C34878D82A}">
                    <a16:rowId xmlns:a16="http://schemas.microsoft.com/office/drawing/2014/main" val="1518770266"/>
                  </a:ext>
                </a:extLst>
              </a:tr>
            </a:tbl>
          </a:graphicData>
        </a:graphic>
      </p:graphicFrame>
    </p:spTree>
    <p:extLst>
      <p:ext uri="{BB962C8B-B14F-4D97-AF65-F5344CB8AC3E}">
        <p14:creationId xmlns:p14="http://schemas.microsoft.com/office/powerpoint/2010/main" val="367063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561" t="138" r="6299" b="-138"/>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392474"/>
            <a:ext cx="4002398" cy="2193806"/>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2</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Planning</a:t>
            </a:r>
            <a:br>
              <a:rPr lang="en-US" sz="4800" b="1" spc="-188">
                <a:solidFill>
                  <a:schemeClr val="bg1"/>
                </a:solidFill>
                <a:latin typeface="+mj-lt"/>
                <a:cs typeface="Poppins Light" panose="00000400000000000000" pitchFamily="2" charset="0"/>
              </a:rPr>
            </a:br>
            <a:r>
              <a:rPr lang="en-US" sz="4800" b="1" spc="-188">
                <a:solidFill>
                  <a:schemeClr val="bg1"/>
                </a:solidFill>
                <a:latin typeface="+mj-lt"/>
                <a:cs typeface="Poppins Light" panose="00000400000000000000" pitchFamily="2" charset="0"/>
              </a:rPr>
              <a:t>and Design</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652739"/>
            <a:ext cx="5528040" cy="1200329"/>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County will need to obtain approvals for funding</a:t>
            </a:r>
            <a:b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b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and overall budget before breaking ground.</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April 2025 – September  2025</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34272" y="5950081"/>
            <a:ext cx="892157" cy="892157"/>
          </a:xfrm>
          <a:prstGeom prst="rect">
            <a:avLst/>
          </a:prstGeom>
        </p:spPr>
      </p:pic>
    </p:spTree>
    <p:extLst>
      <p:ext uri="{BB962C8B-B14F-4D97-AF65-F5344CB8AC3E}">
        <p14:creationId xmlns:p14="http://schemas.microsoft.com/office/powerpoint/2010/main" val="2945944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Planning and Design</a:t>
            </a:r>
            <a:endParaRPr kumimoji="0" lang="en-US" sz="4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endParaRP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799235" y="2062717"/>
            <a:ext cx="3588584" cy="420701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4" name="Rectangle: Rounded Corners 3">
            <a:extLst>
              <a:ext uri="{FF2B5EF4-FFF2-40B4-BE49-F238E27FC236}">
                <a16:creationId xmlns:a16="http://schemas.microsoft.com/office/drawing/2014/main" id="{0A9B1F33-4DB1-121A-4F76-D88B3C052857}"/>
              </a:ext>
            </a:extLst>
          </p:cNvPr>
          <p:cNvSpPr/>
          <p:nvPr/>
        </p:nvSpPr>
        <p:spPr>
          <a:xfrm>
            <a:off x="4715933" y="2062717"/>
            <a:ext cx="3253286" cy="4207016"/>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5">
            <a:extLst>
              <a:ext uri="{FF2B5EF4-FFF2-40B4-BE49-F238E27FC236}">
                <a16:creationId xmlns:a16="http://schemas.microsoft.com/office/drawing/2014/main" id="{F8AC346B-592E-F4F8-FCAA-D30DE47A9111}"/>
              </a:ext>
            </a:extLst>
          </p:cNvPr>
          <p:cNvSpPr/>
          <p:nvPr/>
        </p:nvSpPr>
        <p:spPr>
          <a:xfrm>
            <a:off x="8247632" y="2048585"/>
            <a:ext cx="3253286" cy="4207016"/>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a:extLst>
              <a:ext uri="{FF2B5EF4-FFF2-40B4-BE49-F238E27FC236}">
                <a16:creationId xmlns:a16="http://schemas.microsoft.com/office/drawing/2014/main" id="{8034421B-9E73-1CD2-D894-8666AAA81D3F}"/>
              </a:ext>
            </a:extLst>
          </p:cNvPr>
          <p:cNvSpPr/>
          <p:nvPr/>
        </p:nvSpPr>
        <p:spPr>
          <a:xfrm>
            <a:off x="4953233" y="2237860"/>
            <a:ext cx="2837143" cy="347787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Facility Design</a:t>
            </a: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br>
              <a:rPr lang="en-US" sz="2000">
                <a:solidFill>
                  <a:prstClr val="black"/>
                </a:solidFill>
                <a:latin typeface="Calibri Light" panose="020F0302020204030204"/>
                <a:cs typeface="Segoe UI Light" panose="020B0502040204020203" pitchFamily="34" charset="0"/>
              </a:rPr>
            </a:br>
            <a:r>
              <a:rPr lang="en-US" sz="2000">
                <a:solidFill>
                  <a:prstClr val="black"/>
                </a:solidFill>
                <a:latin typeface="Calibri Light" panose="020F0302020204030204"/>
                <a:cs typeface="Segoe UI Light" panose="020B0502040204020203" pitchFamily="34" charset="0"/>
              </a:rPr>
              <a:t>For preliminary and detailed facility design, County must finalize:</a:t>
            </a: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Site functionality requirements</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Approximate footprint of buildings/infrastructure</a:t>
            </a:r>
          </a:p>
        </p:txBody>
      </p:sp>
      <p:sp>
        <p:nvSpPr>
          <p:cNvPr id="12" name="Rectangle 11">
            <a:extLst>
              <a:ext uri="{FF2B5EF4-FFF2-40B4-BE49-F238E27FC236}">
                <a16:creationId xmlns:a16="http://schemas.microsoft.com/office/drawing/2014/main" id="{0C6217F8-DB8F-6A4D-ACFC-8EEACC606FE8}"/>
              </a:ext>
            </a:extLst>
          </p:cNvPr>
          <p:cNvSpPr/>
          <p:nvPr/>
        </p:nvSpPr>
        <p:spPr>
          <a:xfrm>
            <a:off x="8442058" y="2237860"/>
            <a:ext cx="3058860" cy="1938992"/>
          </a:xfrm>
          <a:prstGeom prst="rect">
            <a:avLst/>
          </a:prstGeom>
        </p:spPr>
        <p:txBody>
          <a:bodyPr wrap="square">
            <a:spAutoFit/>
          </a:bodyPr>
          <a:lstStyle/>
          <a:p>
            <a:pPr defTabSz="685800">
              <a:tabLst>
                <a:tab pos="633413" algn="l"/>
              </a:tabLst>
            </a:pPr>
            <a:r>
              <a:rPr lang="en-US" sz="2400" b="1">
                <a:solidFill>
                  <a:srgbClr val="18445C"/>
                </a:solidFill>
                <a:latin typeface="+mj-lt"/>
                <a:cs typeface="Segoe UI" panose="020B0502040204020203" pitchFamily="34" charset="0"/>
              </a:rPr>
              <a:t>	Approvals</a:t>
            </a:r>
          </a:p>
          <a:p>
            <a:pPr defTabSz="285750">
              <a:defRPr/>
            </a:pPr>
            <a:endParaRPr kumimoji="0" lang="en-US" sz="20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Zoning</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Regulatory standards </a:t>
            </a:r>
          </a:p>
        </p:txBody>
      </p:sp>
      <p:sp>
        <p:nvSpPr>
          <p:cNvPr id="9" name="Rectangle 8">
            <a:extLst>
              <a:ext uri="{FF2B5EF4-FFF2-40B4-BE49-F238E27FC236}">
                <a16:creationId xmlns:a16="http://schemas.microsoft.com/office/drawing/2014/main" id="{84C0010D-7694-BAB3-BF99-C149C0343301}"/>
              </a:ext>
            </a:extLst>
          </p:cNvPr>
          <p:cNvSpPr/>
          <p:nvPr/>
        </p:nvSpPr>
        <p:spPr>
          <a:xfrm>
            <a:off x="975756" y="2239534"/>
            <a:ext cx="3416799" cy="4093428"/>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Facility Plan</a:t>
            </a: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br>
              <a:rPr lang="en-US" sz="2000">
                <a:solidFill>
                  <a:prstClr val="black"/>
                </a:solidFill>
                <a:latin typeface="Calibri Light" panose="020F0302020204030204"/>
                <a:cs typeface="Segoe UI Light" panose="020B0502040204020203" pitchFamily="34" charset="0"/>
              </a:rPr>
            </a:br>
            <a:r>
              <a:rPr lang="en-US" sz="2000">
                <a:solidFill>
                  <a:prstClr val="black"/>
                </a:solidFill>
                <a:latin typeface="Calibri Light" panose="020F0302020204030204"/>
                <a:cs typeface="Segoe UI Light" panose="020B0502040204020203" pitchFamily="34" charset="0"/>
              </a:rPr>
              <a:t>Engage A&amp;E firm or work with  Solid Waste Management Planning consultant and engage A&amp;E firm once basic facility plan in place.</a:t>
            </a:r>
          </a:p>
          <a:p>
            <a:pPr defTabSz="285750">
              <a:defRPr/>
            </a:pPr>
            <a:endParaRPr lang="en-US" sz="2000">
              <a:solidFill>
                <a:prstClr val="black"/>
              </a:solidFill>
              <a:latin typeface="Calibri Light" panose="020F0302020204030204"/>
              <a:cs typeface="Segoe UI Light" panose="020B0502040204020203" pitchFamily="34" charset="0"/>
            </a:endParaRPr>
          </a:p>
          <a:p>
            <a:pPr defTabSz="285750">
              <a:defRPr/>
            </a:pPr>
            <a:r>
              <a:rPr lang="en-US" sz="2000" u="sng">
                <a:solidFill>
                  <a:prstClr val="black"/>
                </a:solidFill>
                <a:latin typeface="Calibri Light" panose="020F0302020204030204"/>
                <a:cs typeface="Segoe UI Light" panose="020B0502040204020203" pitchFamily="34" charset="0"/>
              </a:rPr>
              <a:t>Components:</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Maintenance Plan</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Risk Management Assessment</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Staffing</a:t>
            </a:r>
          </a:p>
        </p:txBody>
      </p:sp>
      <p:pic>
        <p:nvPicPr>
          <p:cNvPr id="15" name="Picture 14" descr="A blue circle with a check mark in it&#10;&#10;Description automatically generated">
            <a:extLst>
              <a:ext uri="{FF2B5EF4-FFF2-40B4-BE49-F238E27FC236}">
                <a16:creationId xmlns:a16="http://schemas.microsoft.com/office/drawing/2014/main" id="{641CB61B-C415-9058-2C77-77BF31CBD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250" y="2112548"/>
            <a:ext cx="685800" cy="685800"/>
          </a:xfrm>
          <a:prstGeom prst="rect">
            <a:avLst/>
          </a:prstGeom>
        </p:spPr>
      </p:pic>
      <p:pic>
        <p:nvPicPr>
          <p:cNvPr id="17" name="Picture 16" descr="A blue circle with a drawing and a pencil&#10;&#10;Description automatically generated">
            <a:extLst>
              <a:ext uri="{FF2B5EF4-FFF2-40B4-BE49-F238E27FC236}">
                <a16:creationId xmlns:a16="http://schemas.microsoft.com/office/drawing/2014/main" id="{124A39E2-2CB7-D04A-82B2-7AC5C2D12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689" y="2112548"/>
            <a:ext cx="685800" cy="685800"/>
          </a:xfrm>
          <a:prstGeom prst="rect">
            <a:avLst/>
          </a:prstGeom>
        </p:spPr>
      </p:pic>
      <p:pic>
        <p:nvPicPr>
          <p:cNvPr id="19" name="Picture 18" descr="A blue circle with a drawing and a pencil&#10;&#10;Description automatically generated">
            <a:extLst>
              <a:ext uri="{FF2B5EF4-FFF2-40B4-BE49-F238E27FC236}">
                <a16:creationId xmlns:a16="http://schemas.microsoft.com/office/drawing/2014/main" id="{FBF18818-DBD9-0AD7-E539-662DCDB1B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041" y="2112548"/>
            <a:ext cx="685800" cy="685800"/>
          </a:xfrm>
          <a:prstGeom prst="rect">
            <a:avLst/>
          </a:prstGeom>
        </p:spPr>
      </p:pic>
    </p:spTree>
    <p:extLst>
      <p:ext uri="{BB962C8B-B14F-4D97-AF65-F5344CB8AC3E}">
        <p14:creationId xmlns:p14="http://schemas.microsoft.com/office/powerpoint/2010/main" val="119425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srcRect l="22463" t="416" r="9793" b="-416"/>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392474"/>
            <a:ext cx="4002398" cy="2193806"/>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3</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Permitting</a:t>
            </a:r>
            <a:br>
              <a:rPr lang="en-US" sz="4800" b="1" spc="-188">
                <a:solidFill>
                  <a:schemeClr val="bg1"/>
                </a:solidFill>
                <a:latin typeface="+mj-lt"/>
                <a:cs typeface="Poppins Light" panose="00000400000000000000" pitchFamily="2" charset="0"/>
              </a:rPr>
            </a:br>
            <a:r>
              <a:rPr lang="en-US" sz="4800" b="1" spc="-188">
                <a:solidFill>
                  <a:schemeClr val="bg1"/>
                </a:solidFill>
                <a:latin typeface="+mj-lt"/>
                <a:cs typeface="Poppins Light" panose="00000400000000000000" pitchFamily="2" charset="0"/>
              </a:rPr>
              <a:t>and Approval</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856974"/>
            <a:ext cx="5528040" cy="923330"/>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County must complete the permitting process.</a:t>
            </a:r>
          </a:p>
          <a:p>
            <a:pPr lvl="1" algn="r"/>
            <a:r>
              <a:rPr lang="en-US">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October</a:t>
            </a: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2025 – September  2029</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34272" y="5960355"/>
            <a:ext cx="892157" cy="892157"/>
          </a:xfrm>
          <a:prstGeom prst="rect">
            <a:avLst/>
          </a:prstGeom>
        </p:spPr>
      </p:pic>
    </p:spTree>
    <p:extLst>
      <p:ext uri="{BB962C8B-B14F-4D97-AF65-F5344CB8AC3E}">
        <p14:creationId xmlns:p14="http://schemas.microsoft.com/office/powerpoint/2010/main" val="3507904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288943"/>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Permit</a:t>
            </a:r>
            <a:br>
              <a:rPr lang="en-US" sz="4800" b="1" spc="-150">
                <a:solidFill>
                  <a:prstClr val="white"/>
                </a:solidFill>
                <a:latin typeface="Calibri Light"/>
                <a:cs typeface="Poppins SemiBold"/>
              </a:rPr>
            </a:br>
            <a:r>
              <a:rPr lang="en-US" sz="4800" b="1" spc="-150">
                <a:solidFill>
                  <a:prstClr val="white"/>
                </a:solidFill>
                <a:latin typeface="Calibri Light"/>
                <a:cs typeface="Poppins SemiBold"/>
              </a:rPr>
              <a:t>Applications</a:t>
            </a:r>
          </a:p>
        </p:txBody>
      </p:sp>
      <p:sp>
        <p:nvSpPr>
          <p:cNvPr id="8" name="TextBox 7">
            <a:extLst>
              <a:ext uri="{FF2B5EF4-FFF2-40B4-BE49-F238E27FC236}">
                <a16:creationId xmlns:a16="http://schemas.microsoft.com/office/drawing/2014/main" id="{890CCF1D-AAE7-B744-34EC-9BEFC444ABB5}"/>
              </a:ext>
            </a:extLst>
          </p:cNvPr>
          <p:cNvSpPr txBox="1"/>
          <p:nvPr/>
        </p:nvSpPr>
        <p:spPr>
          <a:xfrm>
            <a:off x="318054" y="3087079"/>
            <a:ext cx="4174433" cy="1477328"/>
          </a:xfrm>
          <a:prstGeom prst="rect">
            <a:avLst/>
          </a:prstGeom>
          <a:noFill/>
        </p:spPr>
        <p:txBody>
          <a:bodyPr wrap="square" rtlCol="0">
            <a:spAutoFit/>
          </a:bodyPr>
          <a:lstStyle/>
          <a:p>
            <a:pPr marL="285750" indent="-285750">
              <a:buFont typeface="Wingdings" panose="05000000000000000000" pitchFamily="2" charset="2"/>
              <a:buChar char="ü"/>
            </a:pPr>
            <a:r>
              <a:rPr lang="en-US" b="1">
                <a:solidFill>
                  <a:schemeClr val="bg1"/>
                </a:solidFill>
              </a:rPr>
              <a:t>Correct site zoning needed</a:t>
            </a:r>
          </a:p>
          <a:p>
            <a:pPr marL="285750" indent="-285750">
              <a:buFont typeface="Wingdings" panose="05000000000000000000" pitchFamily="2" charset="2"/>
              <a:buChar char="ü"/>
            </a:pPr>
            <a:endParaRPr lang="en-US" b="1">
              <a:solidFill>
                <a:schemeClr val="bg1"/>
              </a:solidFill>
            </a:endParaRPr>
          </a:p>
          <a:p>
            <a:pPr marL="285750" indent="-285750">
              <a:buFont typeface="Wingdings" panose="05000000000000000000" pitchFamily="2" charset="2"/>
              <a:buChar char="ü"/>
            </a:pPr>
            <a:r>
              <a:rPr lang="en-US" b="1">
                <a:solidFill>
                  <a:schemeClr val="bg1"/>
                </a:solidFill>
              </a:rPr>
              <a:t>Permitting occurring in conjunction with</a:t>
            </a:r>
          </a:p>
          <a:p>
            <a:pPr lvl="1" indent="-168275">
              <a:buFont typeface="Arial" panose="020B0604020202020204" pitchFamily="34" charset="0"/>
              <a:buChar char="•"/>
            </a:pPr>
            <a:r>
              <a:rPr lang="en-US">
                <a:solidFill>
                  <a:schemeClr val="bg1"/>
                </a:solidFill>
              </a:rPr>
              <a:t>Facility Design</a:t>
            </a:r>
          </a:p>
          <a:p>
            <a:pPr lvl="1" indent="-168275">
              <a:buFont typeface="Arial" panose="020B0604020202020204" pitchFamily="34" charset="0"/>
              <a:buChar char="•"/>
            </a:pPr>
            <a:r>
              <a:rPr lang="en-US">
                <a:solidFill>
                  <a:schemeClr val="bg1"/>
                </a:solidFill>
              </a:rPr>
              <a:t>Detailed Design</a:t>
            </a:r>
          </a:p>
        </p:txBody>
      </p:sp>
      <p:sp>
        <p:nvSpPr>
          <p:cNvPr id="3" name="TextBox 2">
            <a:extLst>
              <a:ext uri="{FF2B5EF4-FFF2-40B4-BE49-F238E27FC236}">
                <a16:creationId xmlns:a16="http://schemas.microsoft.com/office/drawing/2014/main" id="{21D8B1D2-AFB7-2074-C4AB-BD207BC1A83A}"/>
              </a:ext>
            </a:extLst>
          </p:cNvPr>
          <p:cNvSpPr txBox="1"/>
          <p:nvPr/>
        </p:nvSpPr>
        <p:spPr>
          <a:xfrm>
            <a:off x="5738436" y="884343"/>
            <a:ext cx="6542112" cy="5924699"/>
          </a:xfrm>
          <a:prstGeom prst="rect">
            <a:avLst/>
          </a:prstGeom>
          <a:noFill/>
        </p:spPr>
        <p:txBody>
          <a:bodyPr wrap="square" rtlCol="0">
            <a:spAutoFit/>
          </a:bodyPr>
          <a:lstStyle/>
          <a:p>
            <a:r>
              <a:rPr lang="en-US" sz="2000" b="1">
                <a:solidFill>
                  <a:srgbClr val="18445C"/>
                </a:solidFill>
              </a:rPr>
              <a:t>Solid waste permit</a:t>
            </a:r>
          </a:p>
          <a:p>
            <a:pPr marL="176213" indent="-176213">
              <a:lnSpc>
                <a:spcPct val="150000"/>
              </a:lnSpc>
              <a:buFont typeface="Arial" panose="020B0604020202020204" pitchFamily="34" charset="0"/>
              <a:buChar char="•"/>
            </a:pPr>
            <a:r>
              <a:rPr lang="en-US">
                <a:solidFill>
                  <a:srgbClr val="18445C"/>
                </a:solidFill>
              </a:rPr>
              <a:t>Fundamental to accepting MSW at the site</a:t>
            </a:r>
          </a:p>
          <a:p>
            <a:pPr marL="176213" indent="-176213">
              <a:lnSpc>
                <a:spcPct val="150000"/>
              </a:lnSpc>
              <a:buFont typeface="Arial" panose="020B0604020202020204" pitchFamily="34" charset="0"/>
              <a:buChar char="•"/>
            </a:pPr>
            <a:r>
              <a:rPr lang="en-US">
                <a:solidFill>
                  <a:srgbClr val="18445C"/>
                </a:solidFill>
              </a:rPr>
              <a:t>Sufficient to start process:</a:t>
            </a:r>
          </a:p>
          <a:p>
            <a:pPr marL="633413" lvl="1" indent="-176213">
              <a:lnSpc>
                <a:spcPct val="150000"/>
              </a:lnSpc>
              <a:buFont typeface="Arial" panose="020B0604020202020204" pitchFamily="34" charset="0"/>
              <a:buChar char="•"/>
            </a:pPr>
            <a:r>
              <a:rPr lang="en-US">
                <a:solidFill>
                  <a:srgbClr val="18445C"/>
                </a:solidFill>
              </a:rPr>
              <a:t>Estimated tonnage daily limits</a:t>
            </a:r>
          </a:p>
          <a:p>
            <a:pPr marL="633413" lvl="1" indent="-176213">
              <a:lnSpc>
                <a:spcPct val="150000"/>
              </a:lnSpc>
              <a:buFont typeface="Arial" panose="020B0604020202020204" pitchFamily="34" charset="0"/>
              <a:buChar char="•"/>
            </a:pPr>
            <a:r>
              <a:rPr lang="en-US">
                <a:solidFill>
                  <a:srgbClr val="18445C"/>
                </a:solidFill>
              </a:rPr>
              <a:t>Facility Design drawings</a:t>
            </a:r>
          </a:p>
          <a:p>
            <a:pPr>
              <a:lnSpc>
                <a:spcPct val="150000"/>
              </a:lnSpc>
            </a:pPr>
            <a:endParaRPr lang="en-US" sz="2000" b="1">
              <a:solidFill>
                <a:srgbClr val="18445C"/>
              </a:solidFill>
            </a:endParaRPr>
          </a:p>
          <a:p>
            <a:r>
              <a:rPr lang="en-US" sz="2000" b="1">
                <a:solidFill>
                  <a:srgbClr val="18445C"/>
                </a:solidFill>
              </a:rPr>
              <a:t>Utility and Groundwork permits</a:t>
            </a:r>
          </a:p>
          <a:p>
            <a:endParaRPr lang="en-US" sz="2000" b="1">
              <a:solidFill>
                <a:srgbClr val="18445C"/>
              </a:solidFill>
            </a:endParaRPr>
          </a:p>
          <a:p>
            <a:endParaRPr lang="en-US" sz="2000" b="1">
              <a:solidFill>
                <a:srgbClr val="18445C"/>
              </a:solidFill>
            </a:endParaRPr>
          </a:p>
          <a:p>
            <a:r>
              <a:rPr lang="en-US" sz="2000" b="1">
                <a:solidFill>
                  <a:srgbClr val="18445C"/>
                </a:solidFill>
              </a:rPr>
              <a:t>Building permits</a:t>
            </a:r>
          </a:p>
          <a:p>
            <a:pPr marL="176213" indent="-176213">
              <a:lnSpc>
                <a:spcPct val="150000"/>
              </a:lnSpc>
              <a:buFont typeface="Arial" panose="020B0604020202020204" pitchFamily="34" charset="0"/>
              <a:buChar char="•"/>
            </a:pPr>
            <a:r>
              <a:rPr lang="en-US">
                <a:solidFill>
                  <a:srgbClr val="18445C"/>
                </a:solidFill>
              </a:rPr>
              <a:t>Electrical</a:t>
            </a:r>
          </a:p>
          <a:p>
            <a:pPr marL="176213" indent="-176213">
              <a:lnSpc>
                <a:spcPct val="150000"/>
              </a:lnSpc>
              <a:buFont typeface="Arial" panose="020B0604020202020204" pitchFamily="34" charset="0"/>
              <a:buChar char="•"/>
            </a:pPr>
            <a:r>
              <a:rPr lang="en-US">
                <a:solidFill>
                  <a:srgbClr val="18445C"/>
                </a:solidFill>
              </a:rPr>
              <a:t>Fire</a:t>
            </a:r>
          </a:p>
          <a:p>
            <a:pPr marL="176213" indent="-176213">
              <a:lnSpc>
                <a:spcPct val="150000"/>
              </a:lnSpc>
              <a:buFont typeface="Arial" panose="020B0604020202020204" pitchFamily="34" charset="0"/>
              <a:buChar char="•"/>
            </a:pPr>
            <a:r>
              <a:rPr lang="en-US">
                <a:solidFill>
                  <a:srgbClr val="18445C"/>
                </a:solidFill>
              </a:rPr>
              <a:t>Sewer</a:t>
            </a:r>
          </a:p>
          <a:p>
            <a:endParaRPr lang="en-US" sz="2000" b="1">
              <a:solidFill>
                <a:srgbClr val="18445C"/>
              </a:solidFill>
            </a:endParaRPr>
          </a:p>
          <a:p>
            <a:r>
              <a:rPr lang="en-US" sz="2000" b="1">
                <a:solidFill>
                  <a:srgbClr val="18445C"/>
                </a:solidFill>
              </a:rPr>
              <a:t>Final occupancy permit</a:t>
            </a:r>
          </a:p>
          <a:p>
            <a:endParaRPr lang="en-US" sz="2000" b="1">
              <a:solidFill>
                <a:srgbClr val="18445C"/>
              </a:solidFill>
            </a:endParaRPr>
          </a:p>
        </p:txBody>
      </p:sp>
      <p:sp>
        <p:nvSpPr>
          <p:cNvPr id="10" name="TextBox 9">
            <a:extLst>
              <a:ext uri="{FF2B5EF4-FFF2-40B4-BE49-F238E27FC236}">
                <a16:creationId xmlns:a16="http://schemas.microsoft.com/office/drawing/2014/main" id="{6D63681F-FA81-5E1E-B2B9-7D14F0C3E466}"/>
              </a:ext>
            </a:extLst>
          </p:cNvPr>
          <p:cNvSpPr txBox="1"/>
          <p:nvPr/>
        </p:nvSpPr>
        <p:spPr>
          <a:xfrm>
            <a:off x="4925126" y="113017"/>
            <a:ext cx="3876851" cy="584775"/>
          </a:xfrm>
          <a:prstGeom prst="rect">
            <a:avLst/>
          </a:prstGeom>
          <a:noFill/>
        </p:spPr>
        <p:txBody>
          <a:bodyPr wrap="square" rtlCol="0">
            <a:spAutoFit/>
          </a:bodyPr>
          <a:lstStyle/>
          <a:p>
            <a:r>
              <a:rPr lang="en-US" sz="3200" b="1">
                <a:solidFill>
                  <a:srgbClr val="18445C"/>
                </a:solidFill>
              </a:rPr>
              <a:t>Necessary to obtain:</a:t>
            </a:r>
          </a:p>
        </p:txBody>
      </p:sp>
      <p:pic>
        <p:nvPicPr>
          <p:cNvPr id="12" name="Picture 11" descr="A blue circle with a checklist and stamp&#10;&#10;Description automatically generated">
            <a:extLst>
              <a:ext uri="{FF2B5EF4-FFF2-40B4-BE49-F238E27FC236}">
                <a16:creationId xmlns:a16="http://schemas.microsoft.com/office/drawing/2014/main" id="{A0B12038-7B6D-4ABD-BBFB-7C5A9F20C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007" y="5862084"/>
            <a:ext cx="777240" cy="777240"/>
          </a:xfrm>
          <a:prstGeom prst="rect">
            <a:avLst/>
          </a:prstGeom>
        </p:spPr>
      </p:pic>
      <p:pic>
        <p:nvPicPr>
          <p:cNvPr id="14" name="Picture 13" descr="A blue circle with a building and a crane&#10;&#10;Description automatically generated">
            <a:extLst>
              <a:ext uri="{FF2B5EF4-FFF2-40B4-BE49-F238E27FC236}">
                <a16:creationId xmlns:a16="http://schemas.microsoft.com/office/drawing/2014/main" id="{245B65D7-D6F7-84A9-AF17-546C5FDC5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007" y="4042812"/>
            <a:ext cx="777240" cy="777240"/>
          </a:xfrm>
          <a:prstGeom prst="rect">
            <a:avLst/>
          </a:prstGeom>
        </p:spPr>
      </p:pic>
      <p:pic>
        <p:nvPicPr>
          <p:cNvPr id="16" name="Picture 15" descr="A blue circle with a excavator in it&#10;&#10;Description automatically generated">
            <a:extLst>
              <a:ext uri="{FF2B5EF4-FFF2-40B4-BE49-F238E27FC236}">
                <a16:creationId xmlns:a16="http://schemas.microsoft.com/office/drawing/2014/main" id="{8A480BAA-6ED2-86DF-DAE9-501C192ED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007" y="3123530"/>
            <a:ext cx="777240" cy="777240"/>
          </a:xfrm>
          <a:prstGeom prst="rect">
            <a:avLst/>
          </a:prstGeom>
        </p:spPr>
      </p:pic>
      <p:pic>
        <p:nvPicPr>
          <p:cNvPr id="18" name="Picture 17" descr="A blue circle with a trash can&#10;&#10;Description automatically generated">
            <a:extLst>
              <a:ext uri="{FF2B5EF4-FFF2-40B4-BE49-F238E27FC236}">
                <a16:creationId xmlns:a16="http://schemas.microsoft.com/office/drawing/2014/main" id="{6AE40277-3CCA-F5C7-569C-C9DF7645E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5281" y="713746"/>
            <a:ext cx="777240" cy="777240"/>
          </a:xfrm>
          <a:prstGeom prst="rect">
            <a:avLst/>
          </a:prstGeom>
        </p:spPr>
      </p:pic>
    </p:spTree>
    <p:extLst>
      <p:ext uri="{BB962C8B-B14F-4D97-AF65-F5344CB8AC3E}">
        <p14:creationId xmlns:p14="http://schemas.microsoft.com/office/powerpoint/2010/main" val="254565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34B8E9-93C3-289C-5497-EB5804012857}"/>
              </a:ext>
            </a:extLst>
          </p:cNvPr>
          <p:cNvSpPr/>
          <p:nvPr/>
        </p:nvSpPr>
        <p:spPr>
          <a:xfrm>
            <a:off x="0" y="70"/>
            <a:ext cx="3821763" cy="6858000"/>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6" name="Picture Placeholder 15">
            <a:extLst>
              <a:ext uri="{FF2B5EF4-FFF2-40B4-BE49-F238E27FC236}">
                <a16:creationId xmlns:a16="http://schemas.microsoft.com/office/drawing/2014/main" id="{3889157A-F2C0-4227-97DC-F16D4899836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15341" r="15341"/>
          <a:stretch/>
        </p:blipFill>
        <p:spPr>
          <a:xfrm rot="10800000" flipH="1" flipV="1">
            <a:off x="3606303" y="1881"/>
            <a:ext cx="3565350" cy="6865075"/>
          </a:xfrm>
          <a:gradFill>
            <a:gsLst>
              <a:gs pos="0">
                <a:srgbClr val="A1BE84"/>
              </a:gs>
              <a:gs pos="51000">
                <a:schemeClr val="bg1">
                  <a:alpha val="0"/>
                </a:schemeClr>
              </a:gs>
              <a:gs pos="100000">
                <a:srgbClr val="CFDEE7"/>
              </a:gs>
            </a:gsLst>
            <a:lin ang="5400000" scaled="1"/>
          </a:gradFill>
        </p:spPr>
      </p:pic>
      <p:sp>
        <p:nvSpPr>
          <p:cNvPr id="41" name="Rectangle 40">
            <a:extLst>
              <a:ext uri="{FF2B5EF4-FFF2-40B4-BE49-F238E27FC236}">
                <a16:creationId xmlns:a16="http://schemas.microsoft.com/office/drawing/2014/main" id="{8630B932-9DFA-42A0-83BE-04543291E7F3}"/>
              </a:ext>
            </a:extLst>
          </p:cNvPr>
          <p:cNvSpPr/>
          <p:nvPr/>
        </p:nvSpPr>
        <p:spPr>
          <a:xfrm>
            <a:off x="7273956" y="833811"/>
            <a:ext cx="4908064" cy="5386090"/>
          </a:xfrm>
          <a:prstGeom prst="rect">
            <a:avLst/>
          </a:prstGeom>
          <a:noFill/>
        </p:spPr>
        <p:txBody>
          <a:bodyPr wrap="square">
            <a:spAutoFit/>
          </a:bodyPr>
          <a:lstStyle/>
          <a:p>
            <a:pPr lvl="0"/>
            <a:r>
              <a:rPr lang="en-IN" sz="2000" b="1" dirty="0">
                <a:solidFill>
                  <a:srgbClr val="18445C"/>
                </a:solidFill>
                <a:latin typeface="+mj-lt"/>
                <a:cs typeface="Segoe UI" panose="020B0502040204020203" pitchFamily="34" charset="0"/>
              </a:rPr>
              <a:t>Background</a:t>
            </a:r>
          </a:p>
          <a:p>
            <a:pPr marL="800100" lvl="1" indent="-342900">
              <a:buFont typeface="Arial" panose="020B0604020202020204" pitchFamily="34" charset="0"/>
              <a:buChar char="•"/>
            </a:pPr>
            <a:r>
              <a:rPr lang="en-IN" sz="2000" dirty="0">
                <a:solidFill>
                  <a:srgbClr val="18445C"/>
                </a:solidFill>
                <a:latin typeface="+mj-lt"/>
                <a:cs typeface="Segoe UI" panose="020B0502040204020203" pitchFamily="34" charset="0"/>
              </a:rPr>
              <a:t>Previous Tasks</a:t>
            </a:r>
          </a:p>
          <a:p>
            <a:pPr marL="800100" lvl="1" indent="-342900">
              <a:buFont typeface="Arial" panose="020B0604020202020204" pitchFamily="34" charset="0"/>
              <a:buChar char="•"/>
            </a:pPr>
            <a:r>
              <a:rPr lang="en-IN" sz="2000" dirty="0">
                <a:solidFill>
                  <a:srgbClr val="18445C"/>
                </a:solidFill>
                <a:latin typeface="+mj-lt"/>
                <a:cs typeface="Segoe UI" panose="020B0502040204020203" pitchFamily="34" charset="0"/>
              </a:rPr>
              <a:t>5-Year Tactical Plan</a:t>
            </a:r>
          </a:p>
          <a:p>
            <a:pPr lvl="0"/>
            <a:endParaRPr kumimoji="0" lang="en-IN" sz="2000" b="1" i="0" u="none" strike="noStrike" kern="1200" cap="none" spc="0" normalizeH="0" baseline="0" noProof="0" dirty="0">
              <a:ln>
                <a:noFill/>
              </a:ln>
              <a:solidFill>
                <a:srgbClr val="18445C"/>
              </a:solidFill>
              <a:effectLst/>
              <a:uLnTx/>
              <a:uFillTx/>
              <a:latin typeface="+mj-lt"/>
              <a:ea typeface="+mn-ea"/>
              <a:cs typeface="Segoe UI" panose="020B0502040204020203" pitchFamily="34" charset="0"/>
            </a:endParaRPr>
          </a:p>
          <a:p>
            <a:pPr lvl="0"/>
            <a:r>
              <a:rPr lang="en-IN" sz="2000" b="1" dirty="0">
                <a:solidFill>
                  <a:srgbClr val="18445C"/>
                </a:solidFill>
                <a:latin typeface="+mj-lt"/>
                <a:cs typeface="Segoe UI" panose="020B0502040204020203" pitchFamily="34" charset="0"/>
              </a:rPr>
              <a:t>Transfer Station Timeline</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Siting and Budgeting</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Planning and Design</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Permitting and Approval</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Engineering Design</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Construction and Commissioning</a:t>
            </a:r>
          </a:p>
          <a:p>
            <a:pPr marL="630238" lvl="1" indent="-173038">
              <a:buFont typeface="Arial" panose="020B0604020202020204" pitchFamily="34" charset="0"/>
              <a:buChar char="•"/>
            </a:pPr>
            <a:r>
              <a:rPr lang="en-IN" sz="2000" dirty="0">
                <a:solidFill>
                  <a:srgbClr val="18445C"/>
                </a:solidFill>
                <a:latin typeface="+mj-lt"/>
                <a:cs typeface="Segoe UI" panose="020B0502040204020203" pitchFamily="34" charset="0"/>
              </a:rPr>
              <a:t>Operational Transition</a:t>
            </a:r>
          </a:p>
          <a:p>
            <a:pPr lvl="0"/>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Segoe UI Light" panose="020B0502040204020203" pitchFamily="34" charset="0"/>
            </a:endParaRPr>
          </a:p>
          <a:p>
            <a:pPr lvl="0"/>
            <a:r>
              <a:rPr lang="en-IN" sz="2000" b="1" dirty="0">
                <a:solidFill>
                  <a:srgbClr val="18445C"/>
                </a:solidFill>
                <a:latin typeface="+mj-lt"/>
                <a:cs typeface="Segoe UI" panose="020B0502040204020203" pitchFamily="34" charset="0"/>
              </a:rPr>
              <a:t>Increased Recycling Capabilities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Segoe UI Light" panose="020B0502040204020203" pitchFamily="34" charset="0"/>
            </a:endParaRPr>
          </a:p>
          <a:p>
            <a:pPr lvl="0"/>
            <a:r>
              <a:rPr lang="en-IN" sz="2000" b="1" dirty="0">
                <a:solidFill>
                  <a:srgbClr val="18445C"/>
                </a:solidFill>
                <a:latin typeface="+mj-lt"/>
                <a:cs typeface="Segoe UI" panose="020B0502040204020203" pitchFamily="34" charset="0"/>
              </a:rPr>
              <a:t>Next Steps</a:t>
            </a:r>
          </a:p>
          <a:p>
            <a:endParaRPr lang="en-IN" sz="2000" b="1" dirty="0">
              <a:solidFill>
                <a:srgbClr val="18445C"/>
              </a:solidFill>
              <a:latin typeface="+mj-lt"/>
              <a:cs typeface="Segoe UI" panose="020B0502040204020203" pitchFamily="34" charset="0"/>
            </a:endParaRPr>
          </a:p>
          <a:p>
            <a:r>
              <a:rPr lang="en-IN" sz="2000" b="1" dirty="0">
                <a:solidFill>
                  <a:srgbClr val="18445C"/>
                </a:solidFill>
                <a:latin typeface="+mj-lt"/>
                <a:cs typeface="Segoe UI" panose="020B0502040204020203" pitchFamily="34" charset="0"/>
              </a:rPr>
              <a:t>Q&amp;A</a:t>
            </a:r>
          </a:p>
        </p:txBody>
      </p:sp>
      <p:sp>
        <p:nvSpPr>
          <p:cNvPr id="62" name="TextBox 61">
            <a:extLst>
              <a:ext uri="{FF2B5EF4-FFF2-40B4-BE49-F238E27FC236}">
                <a16:creationId xmlns:a16="http://schemas.microsoft.com/office/drawing/2014/main" id="{63E24C8A-9767-487C-9B26-F96584E1A8B8}"/>
              </a:ext>
            </a:extLst>
          </p:cNvPr>
          <p:cNvSpPr txBox="1"/>
          <p:nvPr/>
        </p:nvSpPr>
        <p:spPr>
          <a:xfrm>
            <a:off x="750123" y="2574881"/>
            <a:ext cx="2893548" cy="1159676"/>
          </a:xfrm>
          <a:prstGeom prst="rect">
            <a:avLst/>
          </a:prstGeom>
          <a:noFill/>
        </p:spPr>
        <p:txBody>
          <a:bodyPr wrap="square" rtlCol="0">
            <a:spAutoFit/>
          </a:bodyPr>
          <a:lstStyle/>
          <a:p>
            <a:pPr>
              <a:lnSpc>
                <a:spcPct val="70000"/>
              </a:lnSpc>
            </a:pPr>
            <a:r>
              <a:rPr lang="en-US" sz="4800" b="1">
                <a:solidFill>
                  <a:schemeClr val="bg2"/>
                </a:solidFill>
                <a:latin typeface="+mj-lt"/>
                <a:cs typeface="Poppins Light" panose="00000400000000000000" pitchFamily="2" charset="0"/>
              </a:rPr>
              <a:t>Today’s</a:t>
            </a:r>
          </a:p>
          <a:p>
            <a:pPr>
              <a:lnSpc>
                <a:spcPct val="70000"/>
              </a:lnSpc>
            </a:pPr>
            <a:r>
              <a:rPr lang="en-US" sz="4800" b="1">
                <a:solidFill>
                  <a:schemeClr val="bg2"/>
                </a:solidFill>
                <a:latin typeface="+mj-lt"/>
                <a:cs typeface="Poppins Light" panose="00000400000000000000" pitchFamily="2" charset="0"/>
              </a:rPr>
              <a:t>Agenda</a:t>
            </a:r>
            <a:endParaRPr lang="en-US" sz="4800" b="1">
              <a:solidFill>
                <a:schemeClr val="bg2"/>
              </a:solidFill>
              <a:latin typeface="+mj-lt"/>
              <a:cs typeface="Poppins SemiBold" panose="00000700000000000000" pitchFamily="2" charset="0"/>
            </a:endParaRPr>
          </a:p>
        </p:txBody>
      </p:sp>
      <p:grpSp>
        <p:nvGrpSpPr>
          <p:cNvPr id="64" name="Group 63">
            <a:extLst>
              <a:ext uri="{FF2B5EF4-FFF2-40B4-BE49-F238E27FC236}">
                <a16:creationId xmlns:a16="http://schemas.microsoft.com/office/drawing/2014/main" id="{8530710F-B984-45BF-9EA4-DA1CD26FB096}"/>
              </a:ext>
            </a:extLst>
          </p:cNvPr>
          <p:cNvGrpSpPr/>
          <p:nvPr/>
        </p:nvGrpSpPr>
        <p:grpSpPr>
          <a:xfrm>
            <a:off x="892363" y="3838329"/>
            <a:ext cx="494030" cy="99060"/>
            <a:chOff x="6949440" y="5232033"/>
            <a:chExt cx="494030" cy="99060"/>
          </a:xfrm>
          <a:noFill/>
        </p:grpSpPr>
        <p:sp>
          <p:nvSpPr>
            <p:cNvPr id="65" name="Oval 64">
              <a:extLst>
                <a:ext uri="{FF2B5EF4-FFF2-40B4-BE49-F238E27FC236}">
                  <a16:creationId xmlns:a16="http://schemas.microsoft.com/office/drawing/2014/main" id="{846369B0-1D55-43CC-AA42-E2302A5F7B92}"/>
                </a:ext>
              </a:extLst>
            </p:cNvPr>
            <p:cNvSpPr/>
            <p:nvPr/>
          </p:nvSpPr>
          <p:spPr>
            <a:xfrm>
              <a:off x="6949440" y="5232033"/>
              <a:ext cx="99060" cy="99060"/>
            </a:xfrm>
            <a:prstGeom prst="ellipse">
              <a:avLst/>
            </a:prstGeom>
            <a:grpFill/>
            <a:ln>
              <a:solidFill>
                <a:srgbClr val="184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9BB7A3A-DBF9-4506-B2E9-09B5CDAEF2BA}"/>
                </a:ext>
              </a:extLst>
            </p:cNvPr>
            <p:cNvSpPr/>
            <p:nvPr/>
          </p:nvSpPr>
          <p:spPr>
            <a:xfrm>
              <a:off x="7146925" y="5232033"/>
              <a:ext cx="99060" cy="99060"/>
            </a:xfrm>
            <a:prstGeom prst="ellipse">
              <a:avLst/>
            </a:prstGeom>
            <a:grpFill/>
            <a:ln>
              <a:solidFill>
                <a:srgbClr val="184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C7A24A0-16CE-4A06-9BD5-DCC38B1F47B7}"/>
                </a:ext>
              </a:extLst>
            </p:cNvPr>
            <p:cNvSpPr/>
            <p:nvPr/>
          </p:nvSpPr>
          <p:spPr>
            <a:xfrm>
              <a:off x="7344410" y="5232033"/>
              <a:ext cx="99060" cy="99060"/>
            </a:xfrm>
            <a:prstGeom prst="ellipse">
              <a:avLst/>
            </a:prstGeom>
            <a:grpFill/>
            <a:ln>
              <a:solidFill>
                <a:srgbClr val="184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icture containing text, clipart&#10;&#10;Description automatically generated">
            <a:extLst>
              <a:ext uri="{FF2B5EF4-FFF2-40B4-BE49-F238E27FC236}">
                <a16:creationId xmlns:a16="http://schemas.microsoft.com/office/drawing/2014/main" id="{53357160-C533-BB4D-BEFC-E76D5CC04C4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698765" y="5989108"/>
            <a:ext cx="1493236" cy="682811"/>
          </a:xfrm>
          <a:prstGeom prst="rect">
            <a:avLst/>
          </a:prstGeom>
        </p:spPr>
      </p:pic>
    </p:spTree>
    <p:extLst>
      <p:ext uri="{BB962C8B-B14F-4D97-AF65-F5344CB8AC3E}">
        <p14:creationId xmlns:p14="http://schemas.microsoft.com/office/powerpoint/2010/main" val="648601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srcRect l="22463" t="416" r="9793" b="-416"/>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392474"/>
            <a:ext cx="5299588" cy="2193806"/>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4</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Procurement </a:t>
            </a:r>
            <a:br>
              <a:rPr lang="en-US" sz="4800" b="1" spc="-188">
                <a:solidFill>
                  <a:schemeClr val="bg1"/>
                </a:solidFill>
                <a:latin typeface="+mj-lt"/>
                <a:cs typeface="Poppins Light" panose="00000400000000000000" pitchFamily="2" charset="0"/>
              </a:rPr>
            </a:br>
            <a:r>
              <a:rPr lang="en-US" sz="4800" b="1" spc="-188">
                <a:solidFill>
                  <a:schemeClr val="bg1"/>
                </a:solidFill>
                <a:latin typeface="+mj-lt"/>
                <a:cs typeface="Poppins Light" panose="00000400000000000000" pitchFamily="2" charset="0"/>
              </a:rPr>
              <a:t>and Engineering Design</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374092"/>
            <a:ext cx="5528040" cy="1477328"/>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Final detailed engineering design, including footprint and elevation drawings for all buildings and necessary infrastructure for construction.</a:t>
            </a:r>
          </a:p>
          <a:p>
            <a:pPr lvl="1" algn="r"/>
            <a:r>
              <a:rPr lang="en-US">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April</a:t>
            </a: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2026 – October 2026</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34272" y="5960355"/>
            <a:ext cx="892157" cy="892157"/>
          </a:xfrm>
          <a:prstGeom prst="rect">
            <a:avLst/>
          </a:prstGeom>
        </p:spPr>
      </p:pic>
    </p:spTree>
    <p:extLst>
      <p:ext uri="{BB962C8B-B14F-4D97-AF65-F5344CB8AC3E}">
        <p14:creationId xmlns:p14="http://schemas.microsoft.com/office/powerpoint/2010/main" val="35621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Procurement and Engineering Design</a:t>
            </a:r>
            <a:endParaRPr kumimoji="0" lang="en-US" sz="4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endParaRP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799235" y="2062717"/>
            <a:ext cx="5149502" cy="420701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9" name="Rectangle 8">
            <a:extLst>
              <a:ext uri="{FF2B5EF4-FFF2-40B4-BE49-F238E27FC236}">
                <a16:creationId xmlns:a16="http://schemas.microsoft.com/office/drawing/2014/main" id="{84C0010D-7694-BAB3-BF99-C149C0343301}"/>
              </a:ext>
            </a:extLst>
          </p:cNvPr>
          <p:cNvSpPr/>
          <p:nvPr/>
        </p:nvSpPr>
        <p:spPr>
          <a:xfrm>
            <a:off x="975756" y="2239534"/>
            <a:ext cx="4592837" cy="3785652"/>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Procurement</a:t>
            </a: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Establish project structure and how construction will be managed</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Establish scope of procurement needs and requirements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Establish selection criteria</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Generate and issue RFP</a:t>
            </a:r>
          </a:p>
        </p:txBody>
      </p:sp>
      <p:sp>
        <p:nvSpPr>
          <p:cNvPr id="7" name="Rectangle: Rounded Corners 6">
            <a:extLst>
              <a:ext uri="{FF2B5EF4-FFF2-40B4-BE49-F238E27FC236}">
                <a16:creationId xmlns:a16="http://schemas.microsoft.com/office/drawing/2014/main" id="{EEB460E5-039F-7133-36F7-432B4B591F20}"/>
              </a:ext>
            </a:extLst>
          </p:cNvPr>
          <p:cNvSpPr/>
          <p:nvPr/>
        </p:nvSpPr>
        <p:spPr>
          <a:xfrm>
            <a:off x="6551065" y="2050733"/>
            <a:ext cx="5149502" cy="420701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8" name="Rectangle 7">
            <a:extLst>
              <a:ext uri="{FF2B5EF4-FFF2-40B4-BE49-F238E27FC236}">
                <a16:creationId xmlns:a16="http://schemas.microsoft.com/office/drawing/2014/main" id="{124B1339-6496-32F0-6157-8ABA2AD5099C}"/>
              </a:ext>
            </a:extLst>
          </p:cNvPr>
          <p:cNvSpPr/>
          <p:nvPr/>
        </p:nvSpPr>
        <p:spPr>
          <a:xfrm>
            <a:off x="6727586" y="2227550"/>
            <a:ext cx="4592837" cy="255454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Contractor Selection</a:t>
            </a: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Narrow down and select contractor(s) based on selection criteria</a:t>
            </a: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Work with chosen party to finalize the construction timeline </a:t>
            </a:r>
          </a:p>
        </p:txBody>
      </p:sp>
      <p:pic>
        <p:nvPicPr>
          <p:cNvPr id="14" name="Picture 13" descr="A blue circle with a star and ribbon&#10;&#10;Description automatically generated">
            <a:extLst>
              <a:ext uri="{FF2B5EF4-FFF2-40B4-BE49-F238E27FC236}">
                <a16:creationId xmlns:a16="http://schemas.microsoft.com/office/drawing/2014/main" id="{FC8DF106-99F5-1330-5053-CA5124136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723" y="2119726"/>
            <a:ext cx="685800" cy="685800"/>
          </a:xfrm>
          <a:prstGeom prst="rect">
            <a:avLst/>
          </a:prstGeom>
        </p:spPr>
      </p:pic>
      <p:pic>
        <p:nvPicPr>
          <p:cNvPr id="18" name="Picture 17" descr="A blue circle with a black background&#10;&#10;Description automatically generated">
            <a:extLst>
              <a:ext uri="{FF2B5EF4-FFF2-40B4-BE49-F238E27FC236}">
                <a16:creationId xmlns:a16="http://schemas.microsoft.com/office/drawing/2014/main" id="{E5991B62-3742-D301-C900-4018BCF15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35" y="2115684"/>
            <a:ext cx="685800" cy="685800"/>
          </a:xfrm>
          <a:prstGeom prst="rect">
            <a:avLst/>
          </a:prstGeom>
        </p:spPr>
      </p:pic>
    </p:spTree>
    <p:extLst>
      <p:ext uri="{BB962C8B-B14F-4D97-AF65-F5344CB8AC3E}">
        <p14:creationId xmlns:p14="http://schemas.microsoft.com/office/powerpoint/2010/main" val="2820462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111559"/>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3033442" cy="1523494"/>
          </a:xfrm>
          <a:prstGeom prst="rect">
            <a:avLst/>
          </a:prstGeom>
        </p:spPr>
        <p:txBody>
          <a:bodyPr wrap="square">
            <a:spAutoFit/>
          </a:bodyPr>
          <a:lstStyle/>
          <a:p>
            <a:pPr lvl="0"/>
            <a:r>
              <a:rPr lang="en-IN" sz="1800" dirty="0">
                <a:solidFill>
                  <a:srgbClr val="18445C"/>
                </a:solidFill>
                <a:latin typeface="+mj-lt"/>
                <a:cs typeface="Segoe UI" panose="020B0502040204020203" pitchFamily="34" charset="0"/>
              </a:rPr>
              <a:t>Phases 2-</a:t>
            </a:r>
            <a:r>
              <a:rPr lang="en-IN" dirty="0">
                <a:solidFill>
                  <a:srgbClr val="18445C"/>
                </a:solidFill>
                <a:latin typeface="+mj-lt"/>
                <a:cs typeface="Segoe UI" panose="020B0502040204020203" pitchFamily="34" charset="0"/>
              </a:rPr>
              <a:t>4</a:t>
            </a:r>
            <a:r>
              <a:rPr lang="en-IN" sz="1800" dirty="0">
                <a:solidFill>
                  <a:srgbClr val="18445C"/>
                </a:solidFill>
                <a:latin typeface="+mj-lt"/>
                <a:cs typeface="Segoe UI" panose="020B0502040204020203" pitchFamily="34" charset="0"/>
              </a:rPr>
              <a:t> – </a:t>
            </a:r>
            <a:r>
              <a:rPr lang="en-IN" b="1" dirty="0">
                <a:solidFill>
                  <a:srgbClr val="18445C"/>
                </a:solidFill>
                <a:latin typeface="+mj-lt"/>
                <a:cs typeface="Segoe UI" panose="020B0502040204020203" pitchFamily="34" charset="0"/>
              </a:rPr>
              <a:t>Design</a:t>
            </a:r>
            <a:r>
              <a:rPr lang="en-IN" sz="1800" b="1" dirty="0">
                <a:solidFill>
                  <a:srgbClr val="18445C"/>
                </a:solidFill>
                <a:latin typeface="+mj-lt"/>
                <a:cs typeface="Segoe UI" panose="020B0502040204020203" pitchFamily="34" charset="0"/>
              </a:rPr>
              <a:t>, Permitting, and Engineering</a:t>
            </a: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Planning and Design</a:t>
            </a: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Segoe UI Light" panose="020B0502040204020203" pitchFamily="34" charset="0"/>
            </a:endParaRP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Permitting and Approvals</a:t>
            </a: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Procurement and Engineering Design</a:t>
            </a: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8" y="880353"/>
            <a:ext cx="10669044" cy="1246623"/>
          </a:xfrm>
          <a:prstGeom prst="rect">
            <a:avLst/>
          </a:prstGeom>
          <a:noFill/>
        </p:spPr>
        <p:txBody>
          <a:bodyPr wrap="square" lIns="91440" tIns="45720" rIns="91440" bIns="45720" rtlCol="0" anchor="t">
            <a:spAutoFit/>
          </a:bodyPr>
          <a:lstStyle/>
          <a:p>
            <a:pPr algn="ctr">
              <a:lnSpc>
                <a:spcPct val="70000"/>
              </a:lnSpc>
            </a:pPr>
            <a:r>
              <a:rPr lang="en-US" sz="4400" b="1" spc="-188" dirty="0">
                <a:solidFill>
                  <a:schemeClr val="bg1"/>
                </a:solidFill>
                <a:latin typeface="+mj-lt"/>
                <a:cs typeface="Poppins SemiBold"/>
              </a:rPr>
              <a:t>Part 2a: Planning and Design Summary- </a:t>
            </a:r>
          </a:p>
          <a:p>
            <a:pPr algn="ctr">
              <a:lnSpc>
                <a:spcPct val="70000"/>
              </a:lnSpc>
            </a:pPr>
            <a:r>
              <a:rPr lang="en-US" sz="4400" b="1" spc="-188" dirty="0">
                <a:solidFill>
                  <a:schemeClr val="bg1"/>
                </a:solidFill>
                <a:latin typeface="+mj-lt"/>
                <a:ea typeface="Calibri Light"/>
                <a:cs typeface="Poppins SemiBold"/>
              </a:rPr>
              <a:t>Design and Permitting</a:t>
            </a:r>
            <a:endParaRPr lang="en-US" sz="4400" b="1" spc="-188" dirty="0">
              <a:solidFill>
                <a:schemeClr val="bg1"/>
              </a:solidFill>
              <a:latin typeface="+mj-lt"/>
              <a:ea typeface="Calibri Light"/>
              <a:cs typeface="Poppins SemiBold" panose="00000700000000000000" pitchFamily="2" charset="0"/>
            </a:endParaRPr>
          </a:p>
          <a:p>
            <a:pPr algn="ctr">
              <a:lnSpc>
                <a:spcPct val="70000"/>
              </a:lnSpc>
            </a:pPr>
            <a:endParaRPr lang="en-US" b="1" spc="-188" dirty="0">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162170" y="4424236"/>
            <a:ext cx="3079055" cy="2062103"/>
          </a:xfrm>
          <a:prstGeom prst="rect">
            <a:avLst/>
          </a:prstGeom>
        </p:spPr>
        <p:txBody>
          <a:bodyPr wrap="square">
            <a:spAutoFit/>
          </a:bodyPr>
          <a:lstStyle/>
          <a:p>
            <a:pPr defTabSz="285750">
              <a:defRPr/>
            </a:pPr>
            <a:r>
              <a:rPr lang="en-US" sz="1600" dirty="0">
                <a:solidFill>
                  <a:prstClr val="black"/>
                </a:solidFill>
                <a:latin typeface="Calibri Light" panose="020F0302020204030204"/>
                <a:cs typeface="Segoe UI Light" panose="020B0502040204020203" pitchFamily="34" charset="0"/>
              </a:rPr>
              <a:t>	</a:t>
            </a:r>
            <a:r>
              <a:rPr lang="en-US" sz="2000" dirty="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dirty="0">
                <a:solidFill>
                  <a:prstClr val="black"/>
                </a:solidFill>
                <a:latin typeface="Calibri Light" panose="020F0302020204030204"/>
                <a:cs typeface="Segoe UI Light" panose="020B0502040204020203" pitchFamily="34" charset="0"/>
              </a:rPr>
              <a:t>Permitted and Engineered Transfer Station Building and Grounds ready for Construction</a:t>
            </a:r>
          </a:p>
          <a:p>
            <a:pPr marL="285750" defTabSz="285750">
              <a:defRPr/>
            </a:pPr>
            <a:endParaRPr lang="en-US" sz="1600" dirty="0">
              <a:solidFill>
                <a:prstClr val="black"/>
              </a:solidFill>
              <a:latin typeface="Calibri Light" panose="020F0302020204030204"/>
              <a:cs typeface="Segoe UI Light" panose="020B0502040204020203" pitchFamily="34" charset="0"/>
            </a:endParaRPr>
          </a:p>
          <a:p>
            <a:pPr defTabSz="285750">
              <a:defRPr/>
            </a:pPr>
            <a:r>
              <a:rPr lang="en-US" sz="2000" dirty="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dirty="0">
                <a:solidFill>
                  <a:prstClr val="black"/>
                </a:solidFill>
                <a:latin typeface="Calibri Light" panose="020F0302020204030204"/>
                <a:cs typeface="Segoe UI Light" panose="020B0502040204020203" pitchFamily="34" charset="0"/>
              </a:rPr>
              <a:t>April 2025 – Oct. 2028</a:t>
            </a:r>
          </a:p>
          <a:p>
            <a:pPr marL="400050" indent="-114300" defTabSz="285750">
              <a:buFont typeface="Arial" panose="020B0604020202020204" pitchFamily="34" charset="0"/>
              <a:buChar char="•"/>
              <a:defRPr/>
            </a:pPr>
            <a:endParaRPr lang="en-US" sz="1600" dirty="0">
              <a:solidFill>
                <a:prstClr val="black"/>
              </a:solidFill>
              <a:latin typeface="Calibri Light" panose="020F0302020204030204"/>
              <a:cs typeface="Segoe UI Light" panose="020B0502040204020203" pitchFamily="34" charset="0"/>
            </a:endParaRPr>
          </a:p>
        </p:txBody>
      </p:sp>
      <p:pic>
        <p:nvPicPr>
          <p:cNvPr id="4" name="Picture 3" descr="A calendar and clock in a circle&#10;&#10;Description automatically generated">
            <a:extLst>
              <a:ext uri="{FF2B5EF4-FFF2-40B4-BE49-F238E27FC236}">
                <a16:creationId xmlns:a16="http://schemas.microsoft.com/office/drawing/2014/main" id="{8FBC4273-ABC6-FBD1-8608-E87131179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570" y="5520447"/>
            <a:ext cx="457200" cy="457200"/>
          </a:xfrm>
          <a:prstGeom prst="rect">
            <a:avLst/>
          </a:prstGeom>
        </p:spPr>
      </p:pic>
      <p:pic>
        <p:nvPicPr>
          <p:cNvPr id="5" name="Picture 4" descr="A blue circle with a clipboard and check marks&#10;&#10;Description automatically generated">
            <a:extLst>
              <a:ext uri="{FF2B5EF4-FFF2-40B4-BE49-F238E27FC236}">
                <a16:creationId xmlns:a16="http://schemas.microsoft.com/office/drawing/2014/main" id="{980DC55C-F571-5865-37EE-72C45B78D2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98" y="4765199"/>
            <a:ext cx="457200" cy="457200"/>
          </a:xfrm>
          <a:prstGeom prst="rect">
            <a:avLst/>
          </a:prstGeom>
        </p:spPr>
      </p:pic>
      <p:graphicFrame>
        <p:nvGraphicFramePr>
          <p:cNvPr id="6" name="Table 5">
            <a:extLst>
              <a:ext uri="{FF2B5EF4-FFF2-40B4-BE49-F238E27FC236}">
                <a16:creationId xmlns:a16="http://schemas.microsoft.com/office/drawing/2014/main" id="{4C8140F9-092C-3A27-DA88-3B8245089035}"/>
              </a:ext>
            </a:extLst>
          </p:cNvPr>
          <p:cNvGraphicFramePr>
            <a:graphicFrameLocks noGrp="1"/>
          </p:cNvGraphicFramePr>
          <p:nvPr>
            <p:extLst>
              <p:ext uri="{D42A27DB-BD31-4B8C-83A1-F6EECF244321}">
                <p14:modId xmlns:p14="http://schemas.microsoft.com/office/powerpoint/2010/main" val="3420374449"/>
              </p:ext>
            </p:extLst>
          </p:nvPr>
        </p:nvGraphicFramePr>
        <p:xfrm>
          <a:off x="5414647" y="3441205"/>
          <a:ext cx="4744113" cy="2103343"/>
        </p:xfrm>
        <a:graphic>
          <a:graphicData uri="http://schemas.openxmlformats.org/drawingml/2006/table">
            <a:tbl>
              <a:tblPr firstRow="1" firstCol="1" bandRow="1">
                <a:tableStyleId>{00A15C55-8517-42AA-B614-E9B94910E393}</a:tableStyleId>
              </a:tblPr>
              <a:tblGrid>
                <a:gridCol w="2166196">
                  <a:extLst>
                    <a:ext uri="{9D8B030D-6E8A-4147-A177-3AD203B41FA5}">
                      <a16:colId xmlns:a16="http://schemas.microsoft.com/office/drawing/2014/main" val="2082486449"/>
                    </a:ext>
                  </a:extLst>
                </a:gridCol>
                <a:gridCol w="1563157">
                  <a:extLst>
                    <a:ext uri="{9D8B030D-6E8A-4147-A177-3AD203B41FA5}">
                      <a16:colId xmlns:a16="http://schemas.microsoft.com/office/drawing/2014/main" val="3353522065"/>
                    </a:ext>
                  </a:extLst>
                </a:gridCol>
                <a:gridCol w="1014760">
                  <a:extLst>
                    <a:ext uri="{9D8B030D-6E8A-4147-A177-3AD203B41FA5}">
                      <a16:colId xmlns:a16="http://schemas.microsoft.com/office/drawing/2014/main" val="1250903168"/>
                    </a:ext>
                  </a:extLst>
                </a:gridCol>
              </a:tblGrid>
              <a:tr h="0">
                <a:tc>
                  <a:txBody>
                    <a:bodyPr/>
                    <a:lstStyle/>
                    <a:p>
                      <a:pPr marL="0" marR="0" algn="ctr">
                        <a:spcBef>
                          <a:spcPts val="0"/>
                        </a:spcBef>
                        <a:spcAft>
                          <a:spcPts val="0"/>
                        </a:spcAft>
                      </a:pPr>
                      <a:r>
                        <a:rPr lang="en-US" sz="1400" b="1" dirty="0">
                          <a:solidFill>
                            <a:srgbClr val="FFFFFF"/>
                          </a:solidFill>
                          <a:effectLst/>
                        </a:rPr>
                        <a:t>Phase 2-4 Tasks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Estimated Cost</a:t>
                      </a:r>
                      <a:br>
                        <a:rPr lang="en-US" sz="1400" b="1" dirty="0">
                          <a:solidFill>
                            <a:srgbClr val="FFFFFF"/>
                          </a:solidFill>
                          <a:effectLst/>
                        </a:rPr>
                      </a:br>
                      <a:r>
                        <a:rPr lang="en-US" sz="1400" b="1" dirty="0">
                          <a:solidFill>
                            <a:srgbClr val="FFFFFF"/>
                          </a:solidFill>
                          <a:effectLst/>
                        </a:rPr>
                        <a:t>(Present Day US$)</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Fiscal Year</a:t>
                      </a:r>
                      <a:endParaRPr lang="en-US" sz="14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83574513"/>
                  </a:ext>
                </a:extLst>
              </a:tr>
              <a:tr h="273185">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Facility Plan</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$50,000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3145979222"/>
                  </a:ext>
                </a:extLst>
              </a:tr>
              <a:tr h="210032">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Facility Design</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$100,000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2761416784"/>
                  </a:ext>
                </a:extLst>
              </a:tr>
              <a:tr h="210032">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Permitting</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$600,000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2027-29</a:t>
                      </a:r>
                    </a:p>
                  </a:txBody>
                  <a:tcPr marL="71007" marR="71007" marT="28270" marB="28270" anchor="ctr"/>
                </a:tc>
                <a:extLst>
                  <a:ext uri="{0D108BD9-81ED-4DB2-BD59-A6C34878D82A}">
                    <a16:rowId xmlns:a16="http://schemas.microsoft.com/office/drawing/2014/main" val="3951111206"/>
                  </a:ext>
                </a:extLst>
              </a:tr>
              <a:tr h="210032">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Procurement Services </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$100,000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2027-28</a:t>
                      </a:r>
                    </a:p>
                  </a:txBody>
                  <a:tcPr marL="71007" marR="71007" marT="28270" marB="28270" anchor="ctr"/>
                </a:tc>
                <a:extLst>
                  <a:ext uri="{0D108BD9-81ED-4DB2-BD59-A6C34878D82A}">
                    <a16:rowId xmlns:a16="http://schemas.microsoft.com/office/drawing/2014/main" val="3558529141"/>
                  </a:ext>
                </a:extLst>
              </a:tr>
              <a:tr h="146879">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Engineering Designs</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$150,000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a:t>
                      </a:r>
                    </a:p>
                  </a:txBody>
                  <a:tcPr marL="71007" marR="71007" marT="28270" marB="28270" anchor="ctr"/>
                </a:tc>
                <a:extLst>
                  <a:ext uri="{0D108BD9-81ED-4DB2-BD59-A6C34878D82A}">
                    <a16:rowId xmlns:a16="http://schemas.microsoft.com/office/drawing/2014/main" val="1716339194"/>
                  </a:ext>
                </a:extLst>
              </a:tr>
              <a:tr h="146879">
                <a:tc>
                  <a:txBody>
                    <a:bodyPr/>
                    <a:lstStyle/>
                    <a:p>
                      <a:pPr marL="0" marR="0" algn="r">
                        <a:spcBef>
                          <a:spcPts val="0"/>
                        </a:spcBef>
                        <a:spcAft>
                          <a:spcPts val="0"/>
                        </a:spcAft>
                      </a:pPr>
                      <a:r>
                        <a:rPr lang="en-US" sz="1400" b="1" dirty="0">
                          <a:solidFill>
                            <a:schemeClr val="bg1"/>
                          </a:solidFill>
                          <a:effectLst/>
                        </a:rPr>
                        <a:t>Total</a:t>
                      </a:r>
                    </a:p>
                  </a:txBody>
                  <a:tcPr marL="67735" marR="67735" marT="26969" marB="26969" anchor="ctr"/>
                </a:tc>
                <a:tc>
                  <a:txBody>
                    <a:bodyPr/>
                    <a:lstStyle/>
                    <a:p>
                      <a:pPr algn="ctr" fontAlgn="b"/>
                      <a:r>
                        <a:rPr lang="en-US" sz="1400" b="1" i="0" u="none" strike="noStrike" dirty="0">
                          <a:solidFill>
                            <a:srgbClr val="000000"/>
                          </a:solidFill>
                          <a:effectLst/>
                          <a:latin typeface="+mn-lt"/>
                        </a:rPr>
                        <a:t>$1,000,000 </a:t>
                      </a:r>
                    </a:p>
                  </a:txBody>
                  <a:tcPr marL="9525" marR="9525" marT="9525" marB="0" anchor="ctr"/>
                </a:tc>
                <a:tc>
                  <a:txBody>
                    <a:bodyPr/>
                    <a:lstStyle/>
                    <a:p>
                      <a:pPr marL="0" marR="0" algn="ctr" defTabSz="914400" rtl="0" eaLnBrk="1" latinLnBrk="0" hangingPunct="1">
                        <a:spcBef>
                          <a:spcPts val="0"/>
                        </a:spcBef>
                        <a:spcAft>
                          <a:spcPts val="0"/>
                        </a:spcAft>
                      </a:pPr>
                      <a:endParaRPr lang="en-US" sz="1400" b="1" kern="1200" dirty="0">
                        <a:solidFill>
                          <a:srgbClr val="000000"/>
                        </a:solidFill>
                        <a:effectLst/>
                        <a:latin typeface="+mn-lt"/>
                        <a:ea typeface="+mn-ea"/>
                        <a:cs typeface="+mn-cs"/>
                      </a:endParaRPr>
                    </a:p>
                  </a:txBody>
                  <a:tcPr marL="71007" marR="71007" marT="28270" marB="28270" anchor="ctr"/>
                </a:tc>
                <a:extLst>
                  <a:ext uri="{0D108BD9-81ED-4DB2-BD59-A6C34878D82A}">
                    <a16:rowId xmlns:a16="http://schemas.microsoft.com/office/drawing/2014/main" val="1518770266"/>
                  </a:ext>
                </a:extLst>
              </a:tr>
            </a:tbl>
          </a:graphicData>
        </a:graphic>
      </p:graphicFrame>
    </p:spTree>
    <p:extLst>
      <p:ext uri="{BB962C8B-B14F-4D97-AF65-F5344CB8AC3E}">
        <p14:creationId xmlns:p14="http://schemas.microsoft.com/office/powerpoint/2010/main" val="3645194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730" t="280" r="40078" b="-280"/>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392474"/>
            <a:ext cx="5299588" cy="2193806"/>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5</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Construction</a:t>
            </a:r>
            <a:br>
              <a:rPr lang="en-US" sz="4800" b="1" spc="-188">
                <a:solidFill>
                  <a:schemeClr val="bg1"/>
                </a:solidFill>
                <a:latin typeface="+mj-lt"/>
                <a:cs typeface="Poppins Light" panose="00000400000000000000" pitchFamily="2" charset="0"/>
              </a:rPr>
            </a:br>
            <a:r>
              <a:rPr lang="en-US" sz="4800" b="1" spc="-188">
                <a:solidFill>
                  <a:schemeClr val="bg1"/>
                </a:solidFill>
                <a:latin typeface="+mj-lt"/>
                <a:cs typeface="Poppins Light" panose="00000400000000000000" pitchFamily="2" charset="0"/>
              </a:rPr>
              <a:t>and Commissioning</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889095"/>
            <a:ext cx="5528040" cy="923330"/>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Completed facility construction.</a:t>
            </a:r>
          </a:p>
          <a:p>
            <a:pPr lvl="1" algn="r"/>
            <a:r>
              <a:rPr lang="en-US">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October</a:t>
            </a: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2026 – April 2028</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34272" y="5960355"/>
            <a:ext cx="892157" cy="892157"/>
          </a:xfrm>
          <a:prstGeom prst="rect">
            <a:avLst/>
          </a:prstGeom>
        </p:spPr>
      </p:pic>
    </p:spTree>
    <p:extLst>
      <p:ext uri="{BB962C8B-B14F-4D97-AF65-F5344CB8AC3E}">
        <p14:creationId xmlns:p14="http://schemas.microsoft.com/office/powerpoint/2010/main" val="3447142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with medium confidence">
            <a:extLst>
              <a:ext uri="{FF2B5EF4-FFF2-40B4-BE49-F238E27FC236}">
                <a16:creationId xmlns:a16="http://schemas.microsoft.com/office/drawing/2014/main" id="{7701B570-1351-E79A-AD93-5D7AE5EA6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111559"/>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506104" y="2627274"/>
            <a:ext cx="5785404" cy="1809624"/>
          </a:xfrm>
          <a:prstGeom prst="roundRect">
            <a:avLst>
              <a:gd name="adj" fmla="val 4163"/>
            </a:avLst>
          </a:prstGeom>
          <a:solidFill>
            <a:schemeClr val="bg1"/>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1" name="Rectangle: Rounded Corners 10">
            <a:extLst>
              <a:ext uri="{FF2B5EF4-FFF2-40B4-BE49-F238E27FC236}">
                <a16:creationId xmlns:a16="http://schemas.microsoft.com/office/drawing/2014/main" id="{2C741748-5D1A-4485-AE18-ED72C7781A64}"/>
              </a:ext>
            </a:extLst>
          </p:cNvPr>
          <p:cNvSpPr/>
          <p:nvPr/>
        </p:nvSpPr>
        <p:spPr>
          <a:xfrm>
            <a:off x="516839" y="4651593"/>
            <a:ext cx="5785404" cy="1809624"/>
          </a:xfrm>
          <a:prstGeom prst="roundRect">
            <a:avLst>
              <a:gd name="adj" fmla="val 4163"/>
            </a:avLst>
          </a:prstGeom>
          <a:solidFill>
            <a:schemeClr val="bg1"/>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24" name="Rectangle 23">
            <a:extLst>
              <a:ext uri="{FF2B5EF4-FFF2-40B4-BE49-F238E27FC236}">
                <a16:creationId xmlns:a16="http://schemas.microsoft.com/office/drawing/2014/main" id="{90B9A730-E54E-491A-BC35-C4FC358DB590}"/>
              </a:ext>
            </a:extLst>
          </p:cNvPr>
          <p:cNvSpPr/>
          <p:nvPr/>
        </p:nvSpPr>
        <p:spPr>
          <a:xfrm>
            <a:off x="1362125" y="3112612"/>
            <a:ext cx="3789723" cy="368049"/>
          </a:xfrm>
          <a:prstGeom prst="rect">
            <a:avLst/>
          </a:prstGeom>
        </p:spPr>
        <p:txBody>
          <a:bodyPr wrap="square">
            <a:spAutoFit/>
          </a:bodyPr>
          <a:lstStyle/>
          <a:p>
            <a:pPr>
              <a:lnSpc>
                <a:spcPct val="120000"/>
              </a:lnSpc>
            </a:pPr>
            <a:endParaRPr lang="en-US" sz="1600">
              <a:latin typeface="+mj-lt"/>
              <a:cs typeface="Segoe UI Light" panose="020B0502040204020203" pitchFamily="34" charset="0"/>
            </a:endParaRPr>
          </a:p>
        </p:txBody>
      </p:sp>
      <p:sp>
        <p:nvSpPr>
          <p:cNvPr id="4" name="Rectangle 3">
            <a:extLst>
              <a:ext uri="{FF2B5EF4-FFF2-40B4-BE49-F238E27FC236}">
                <a16:creationId xmlns:a16="http://schemas.microsoft.com/office/drawing/2014/main" id="{5C4382CF-3ED6-4837-EC78-C95769324B74}"/>
              </a:ext>
            </a:extLst>
          </p:cNvPr>
          <p:cNvSpPr/>
          <p:nvPr/>
        </p:nvSpPr>
        <p:spPr>
          <a:xfrm>
            <a:off x="675867" y="2806064"/>
            <a:ext cx="4784034" cy="138499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Construction</a:t>
            </a: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Execute oversight plan during construction</a:t>
            </a: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Monitoring and quality control checks </a:t>
            </a:r>
          </a:p>
        </p:txBody>
      </p:sp>
      <p:sp>
        <p:nvSpPr>
          <p:cNvPr id="7" name="Rectangle 6">
            <a:extLst>
              <a:ext uri="{FF2B5EF4-FFF2-40B4-BE49-F238E27FC236}">
                <a16:creationId xmlns:a16="http://schemas.microsoft.com/office/drawing/2014/main" id="{4BA8A5F2-FDFA-5A4B-F537-7078C64957BB}"/>
              </a:ext>
            </a:extLst>
          </p:cNvPr>
          <p:cNvSpPr/>
          <p:nvPr/>
        </p:nvSpPr>
        <p:spPr>
          <a:xfrm>
            <a:off x="679181" y="4836957"/>
            <a:ext cx="5920403" cy="138499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Commissioning &amp; Operational Testing</a:t>
            </a: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Oversee system testing, safety checks, and quality assurance for all systems </a:t>
            </a:r>
          </a:p>
        </p:txBody>
      </p:sp>
      <p:sp>
        <p:nvSpPr>
          <p:cNvPr id="9" name="Rectangle: Rounded Corners 8">
            <a:extLst>
              <a:ext uri="{FF2B5EF4-FFF2-40B4-BE49-F238E27FC236}">
                <a16:creationId xmlns:a16="http://schemas.microsoft.com/office/drawing/2014/main" id="{88E35AB4-8561-D3BA-4623-B01712B3DB9B}"/>
              </a:ext>
            </a:extLst>
          </p:cNvPr>
          <p:cNvSpPr/>
          <p:nvPr/>
        </p:nvSpPr>
        <p:spPr>
          <a:xfrm>
            <a:off x="6631905" y="2620650"/>
            <a:ext cx="5155904" cy="1809624"/>
          </a:xfrm>
          <a:prstGeom prst="roundRect">
            <a:avLst>
              <a:gd name="adj" fmla="val 4163"/>
            </a:avLst>
          </a:prstGeom>
          <a:solidFill>
            <a:schemeClr val="bg1"/>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0" name="Rectangle: Rounded Corners 9">
            <a:extLst>
              <a:ext uri="{FF2B5EF4-FFF2-40B4-BE49-F238E27FC236}">
                <a16:creationId xmlns:a16="http://schemas.microsoft.com/office/drawing/2014/main" id="{D32B086E-EA04-1667-ACC1-063799D631BC}"/>
              </a:ext>
            </a:extLst>
          </p:cNvPr>
          <p:cNvSpPr/>
          <p:nvPr/>
        </p:nvSpPr>
        <p:spPr>
          <a:xfrm>
            <a:off x="6642640" y="4644969"/>
            <a:ext cx="5155904" cy="1809624"/>
          </a:xfrm>
          <a:prstGeom prst="roundRect">
            <a:avLst>
              <a:gd name="adj" fmla="val 4163"/>
            </a:avLst>
          </a:prstGeom>
          <a:solidFill>
            <a:schemeClr val="bg1"/>
          </a:solidFill>
          <a:ln w="63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2" name="Rectangle 11">
            <a:extLst>
              <a:ext uri="{FF2B5EF4-FFF2-40B4-BE49-F238E27FC236}">
                <a16:creationId xmlns:a16="http://schemas.microsoft.com/office/drawing/2014/main" id="{70DFE78D-CEA4-5172-EFEE-BB658F2041F0}"/>
              </a:ext>
            </a:extLst>
          </p:cNvPr>
          <p:cNvSpPr/>
          <p:nvPr/>
        </p:nvSpPr>
        <p:spPr>
          <a:xfrm>
            <a:off x="7487926" y="3105988"/>
            <a:ext cx="3789723" cy="368049"/>
          </a:xfrm>
          <a:prstGeom prst="rect">
            <a:avLst/>
          </a:prstGeom>
        </p:spPr>
        <p:txBody>
          <a:bodyPr wrap="square">
            <a:spAutoFit/>
          </a:bodyPr>
          <a:lstStyle/>
          <a:p>
            <a:pPr>
              <a:lnSpc>
                <a:spcPct val="120000"/>
              </a:lnSpc>
            </a:pPr>
            <a:endParaRPr lang="en-US" sz="1600">
              <a:latin typeface="+mj-lt"/>
              <a:cs typeface="Segoe UI Light" panose="020B0502040204020203" pitchFamily="34" charset="0"/>
            </a:endParaRPr>
          </a:p>
        </p:txBody>
      </p:sp>
      <p:sp>
        <p:nvSpPr>
          <p:cNvPr id="13" name="Rectangle 12">
            <a:extLst>
              <a:ext uri="{FF2B5EF4-FFF2-40B4-BE49-F238E27FC236}">
                <a16:creationId xmlns:a16="http://schemas.microsoft.com/office/drawing/2014/main" id="{8B28D99C-512F-3289-0FA0-837AA46CA410}"/>
              </a:ext>
            </a:extLst>
          </p:cNvPr>
          <p:cNvSpPr/>
          <p:nvPr/>
        </p:nvSpPr>
        <p:spPr>
          <a:xfrm>
            <a:off x="6801667" y="2799440"/>
            <a:ext cx="4986141" cy="138499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Material Destination Agreements</a:t>
            </a: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Secure allowable tonnages and tipping fees with regional landfill locations</a:t>
            </a:r>
          </a:p>
        </p:txBody>
      </p:sp>
      <p:sp>
        <p:nvSpPr>
          <p:cNvPr id="17" name="Rectangle 16">
            <a:extLst>
              <a:ext uri="{FF2B5EF4-FFF2-40B4-BE49-F238E27FC236}">
                <a16:creationId xmlns:a16="http://schemas.microsoft.com/office/drawing/2014/main" id="{29D61384-F778-F95F-ACDE-CFEE650658C3}"/>
              </a:ext>
            </a:extLst>
          </p:cNvPr>
          <p:cNvSpPr/>
          <p:nvPr/>
        </p:nvSpPr>
        <p:spPr>
          <a:xfrm>
            <a:off x="6804983" y="4830333"/>
            <a:ext cx="4784034" cy="1384995"/>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Hauling Contracts</a:t>
            </a: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Sign hauling contracts for anticipated tonnages to contracted destinations</a:t>
            </a:r>
          </a:p>
        </p:txBody>
      </p:sp>
      <p:sp>
        <p:nvSpPr>
          <p:cNvPr id="18" name="Rectangle 17">
            <a:extLst>
              <a:ext uri="{FF2B5EF4-FFF2-40B4-BE49-F238E27FC236}">
                <a16:creationId xmlns:a16="http://schemas.microsoft.com/office/drawing/2014/main" id="{14F8AE06-D541-2C09-25FD-62506A67A775}"/>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Construction and Commissioning</a:t>
            </a:r>
            <a:endParaRPr kumimoji="0" lang="en-US" sz="4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endParaRPr>
          </a:p>
        </p:txBody>
      </p:sp>
      <p:pic>
        <p:nvPicPr>
          <p:cNvPr id="20" name="Picture 19" descr="A blue and black circular object with a garbage truck in the middle&#10;&#10;Description automatically generated">
            <a:extLst>
              <a:ext uri="{FF2B5EF4-FFF2-40B4-BE49-F238E27FC236}">
                <a16:creationId xmlns:a16="http://schemas.microsoft.com/office/drawing/2014/main" id="{B0AD0815-46B3-A29F-CF39-A30A858AB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320" y="4726423"/>
            <a:ext cx="685800" cy="685800"/>
          </a:xfrm>
          <a:prstGeom prst="rect">
            <a:avLst/>
          </a:prstGeom>
        </p:spPr>
      </p:pic>
      <p:pic>
        <p:nvPicPr>
          <p:cNvPr id="22" name="Picture 21" descr="A blue circle with a truck and bags&#10;&#10;Description automatically generated">
            <a:extLst>
              <a:ext uri="{FF2B5EF4-FFF2-40B4-BE49-F238E27FC236}">
                <a16:creationId xmlns:a16="http://schemas.microsoft.com/office/drawing/2014/main" id="{A5A559EB-2CEF-95F4-A1C4-18D914983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538" y="2690422"/>
            <a:ext cx="685800" cy="685800"/>
          </a:xfrm>
          <a:prstGeom prst="rect">
            <a:avLst/>
          </a:prstGeom>
        </p:spPr>
      </p:pic>
      <p:pic>
        <p:nvPicPr>
          <p:cNvPr id="27" name="Picture 26" descr="A blue circle with a checklist and a seal&#10;&#10;Description automatically generated">
            <a:extLst>
              <a:ext uri="{FF2B5EF4-FFF2-40B4-BE49-F238E27FC236}">
                <a16:creationId xmlns:a16="http://schemas.microsoft.com/office/drawing/2014/main" id="{4B710104-A09A-958C-7F9C-5BC1E4C6F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42" y="4757345"/>
            <a:ext cx="685800" cy="685800"/>
          </a:xfrm>
          <a:prstGeom prst="rect">
            <a:avLst/>
          </a:prstGeom>
        </p:spPr>
      </p:pic>
      <p:pic>
        <p:nvPicPr>
          <p:cNvPr id="29" name="Picture 28" descr="A blue circle with a crane in it&#10;&#10;Description automatically generated">
            <a:extLst>
              <a:ext uri="{FF2B5EF4-FFF2-40B4-BE49-F238E27FC236}">
                <a16:creationId xmlns:a16="http://schemas.microsoft.com/office/drawing/2014/main" id="{5817FDC7-9EBF-7139-EED8-8FF0CA7C4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15" y="2700742"/>
            <a:ext cx="685800" cy="685800"/>
          </a:xfrm>
          <a:prstGeom prst="rect">
            <a:avLst/>
          </a:prstGeom>
        </p:spPr>
      </p:pic>
    </p:spTree>
    <p:extLst>
      <p:ext uri="{BB962C8B-B14F-4D97-AF65-F5344CB8AC3E}">
        <p14:creationId xmlns:p14="http://schemas.microsoft.com/office/powerpoint/2010/main" val="226425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009" r="10009"/>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909539"/>
            <a:ext cx="5299588" cy="1676741"/>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6</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Operational Transition</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618931"/>
            <a:ext cx="5528040" cy="1200329"/>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R</a:t>
            </a: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eady to transition operations</a:t>
            </a:r>
            <a:b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b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from landfill to transfer station. </a:t>
            </a:r>
          </a:p>
          <a:p>
            <a:pPr lvl="1" algn="r"/>
            <a:r>
              <a:rPr lang="en-US">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January</a:t>
            </a: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2029 – September 2029</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059163" y="5960355"/>
            <a:ext cx="892157" cy="892157"/>
          </a:xfrm>
          <a:prstGeom prst="rect">
            <a:avLst/>
          </a:prstGeom>
        </p:spPr>
      </p:pic>
    </p:spTree>
    <p:extLst>
      <p:ext uri="{BB962C8B-B14F-4D97-AF65-F5344CB8AC3E}">
        <p14:creationId xmlns:p14="http://schemas.microsoft.com/office/powerpoint/2010/main" val="538759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Operational Transition</a:t>
            </a:r>
            <a:endParaRPr kumimoji="0" lang="en-US" sz="4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endParaRP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424484" y="2062717"/>
            <a:ext cx="3480377" cy="4576348"/>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4" name="Rectangle: Rounded Corners 3">
            <a:extLst>
              <a:ext uri="{FF2B5EF4-FFF2-40B4-BE49-F238E27FC236}">
                <a16:creationId xmlns:a16="http://schemas.microsoft.com/office/drawing/2014/main" id="{0A9B1F33-4DB1-121A-4F76-D88B3C052857}"/>
              </a:ext>
            </a:extLst>
          </p:cNvPr>
          <p:cNvSpPr/>
          <p:nvPr/>
        </p:nvSpPr>
        <p:spPr>
          <a:xfrm>
            <a:off x="4251242" y="2062717"/>
            <a:ext cx="3253286" cy="4576348"/>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Rounded Corners 5">
            <a:extLst>
              <a:ext uri="{FF2B5EF4-FFF2-40B4-BE49-F238E27FC236}">
                <a16:creationId xmlns:a16="http://schemas.microsoft.com/office/drawing/2014/main" id="{F8AC346B-592E-F4F8-FCAA-D30DE47A9111}"/>
              </a:ext>
            </a:extLst>
          </p:cNvPr>
          <p:cNvSpPr/>
          <p:nvPr/>
        </p:nvSpPr>
        <p:spPr>
          <a:xfrm>
            <a:off x="7887870" y="2048585"/>
            <a:ext cx="3825769" cy="4576348"/>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a:extLst>
              <a:ext uri="{FF2B5EF4-FFF2-40B4-BE49-F238E27FC236}">
                <a16:creationId xmlns:a16="http://schemas.microsoft.com/office/drawing/2014/main" id="{8034421B-9E73-1CD2-D894-8666AAA81D3F}"/>
              </a:ext>
            </a:extLst>
          </p:cNvPr>
          <p:cNvSpPr/>
          <p:nvPr/>
        </p:nvSpPr>
        <p:spPr>
          <a:xfrm>
            <a:off x="4488542" y="2237860"/>
            <a:ext cx="3015986" cy="4462760"/>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Training</a:t>
            </a:r>
          </a:p>
          <a:p>
            <a:pPr lvl="0" defTabSz="685800"/>
            <a:endParaRPr lang="en-US" sz="2400" b="1">
              <a:solidFill>
                <a:srgbClr val="18445C"/>
              </a:solidFill>
              <a:latin typeface="+mj-lt"/>
              <a:cs typeface="Segoe UI" panose="020B0502040204020203" pitchFamily="34" charset="0"/>
            </a:endParaRP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Develop detailed training programs covering:</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Waste handling</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Safety procedures</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Equipment use</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Emergency protocols </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Create training manuals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Create standard operating procedures</a:t>
            </a:r>
          </a:p>
        </p:txBody>
      </p:sp>
      <p:sp>
        <p:nvSpPr>
          <p:cNvPr id="12" name="Rectangle 11">
            <a:extLst>
              <a:ext uri="{FF2B5EF4-FFF2-40B4-BE49-F238E27FC236}">
                <a16:creationId xmlns:a16="http://schemas.microsoft.com/office/drawing/2014/main" id="{0C6217F8-DB8F-6A4D-ACFC-8EEACC606FE8}"/>
              </a:ext>
            </a:extLst>
          </p:cNvPr>
          <p:cNvSpPr/>
          <p:nvPr/>
        </p:nvSpPr>
        <p:spPr>
          <a:xfrm>
            <a:off x="8082296" y="2237860"/>
            <a:ext cx="3749943" cy="3785652"/>
          </a:xfrm>
          <a:prstGeom prst="rect">
            <a:avLst/>
          </a:prstGeom>
        </p:spPr>
        <p:txBody>
          <a:bodyPr wrap="square">
            <a:spAutoFit/>
          </a:bodyPr>
          <a:lstStyle/>
          <a:p>
            <a:pPr defTabSz="685800">
              <a:tabLst>
                <a:tab pos="633413" algn="l"/>
              </a:tabLst>
            </a:pPr>
            <a:r>
              <a:rPr lang="en-US" sz="2400" b="1">
                <a:solidFill>
                  <a:srgbClr val="18445C"/>
                </a:solidFill>
                <a:latin typeface="+mj-lt"/>
                <a:cs typeface="Segoe UI" panose="020B0502040204020203" pitchFamily="34" charset="0"/>
              </a:rPr>
              <a:t>	Operational Readiness</a:t>
            </a:r>
          </a:p>
          <a:p>
            <a:pPr defTabSz="285750">
              <a:defRPr/>
            </a:pPr>
            <a:endParaRPr kumimoji="0" lang="en-US" sz="20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Perform comprehensive testing:</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Waste sorting</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Waste handling</a:t>
            </a:r>
          </a:p>
          <a:p>
            <a:pPr marL="577850" lvl="1"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Transportation mechanisms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Verify safety systems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Ensure operations comply with regulations</a:t>
            </a:r>
          </a:p>
        </p:txBody>
      </p:sp>
      <p:sp>
        <p:nvSpPr>
          <p:cNvPr id="9" name="Rectangle 8">
            <a:extLst>
              <a:ext uri="{FF2B5EF4-FFF2-40B4-BE49-F238E27FC236}">
                <a16:creationId xmlns:a16="http://schemas.microsoft.com/office/drawing/2014/main" id="{84C0010D-7694-BAB3-BF99-C149C0343301}"/>
              </a:ext>
            </a:extLst>
          </p:cNvPr>
          <p:cNvSpPr/>
          <p:nvPr/>
        </p:nvSpPr>
        <p:spPr>
          <a:xfrm>
            <a:off x="601006" y="2239534"/>
            <a:ext cx="3253286" cy="4154984"/>
          </a:xfrm>
          <a:prstGeom prst="rect">
            <a:avLst/>
          </a:prstGeom>
        </p:spPr>
        <p:txBody>
          <a:bodyPr wrap="square">
            <a:spAutoFit/>
          </a:bodyPr>
          <a:lstStyle/>
          <a:p>
            <a:pPr lvl="0" defTabSz="685800"/>
            <a:r>
              <a:rPr lang="en-US" sz="2400" b="1">
                <a:solidFill>
                  <a:srgbClr val="18445C"/>
                </a:solidFill>
                <a:latin typeface="+mj-lt"/>
                <a:cs typeface="Segoe UI" panose="020B0502040204020203" pitchFamily="34" charset="0"/>
              </a:rPr>
              <a:t>	Hiring</a:t>
            </a:r>
          </a:p>
          <a:p>
            <a:pPr lvl="0" defTabSz="685800"/>
            <a:endParaRPr lang="en-US" sz="2400" b="1">
              <a:solidFill>
                <a:srgbClr val="18445C"/>
              </a:solidFill>
              <a:latin typeface="+mj-lt"/>
              <a:cs typeface="Segoe UI" panose="020B0502040204020203" pitchFamily="34" charset="0"/>
            </a:endParaRPr>
          </a:p>
          <a:p>
            <a:pPr defTabSz="285750">
              <a:defRPr/>
            </a:pPr>
            <a:endParaRPr kumimoji="0" lang="en-US" sz="1600" b="0" i="0" u="none" strike="noStrike" kern="1200" cap="none" spc="0" normalizeH="0" baseline="0" noProof="0">
              <a:ln>
                <a:noFill/>
              </a:ln>
              <a:solidFill>
                <a:prstClr val="black"/>
              </a:solidFill>
              <a:effectLst/>
              <a:uLnTx/>
              <a:uFillTx/>
              <a:ea typeface="+mn-ea"/>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Write job descriptions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Make salary determinations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Allocate staff time</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Advertise positions</a:t>
            </a:r>
          </a:p>
          <a:p>
            <a:pPr marL="120650" indent="-120650" defTabSz="285750">
              <a:buFont typeface="Arial" panose="020B0604020202020204" pitchFamily="34" charset="0"/>
              <a:buChar char="•"/>
              <a:defRPr/>
            </a:pPr>
            <a:endParaRPr lang="en-US" sz="2000">
              <a:solidFill>
                <a:prstClr val="black"/>
              </a:solidFill>
              <a:latin typeface="Calibri Light" panose="020F0302020204030204"/>
              <a:cs typeface="Segoe UI Light" panose="020B0502040204020203" pitchFamily="34" charset="0"/>
            </a:endParaRPr>
          </a:p>
          <a:p>
            <a:pPr marL="120650" indent="-120650" defTabSz="285750">
              <a:buFont typeface="Arial" panose="020B0604020202020204" pitchFamily="34" charset="0"/>
              <a:buChar char="•"/>
              <a:defRPr/>
            </a:pPr>
            <a:r>
              <a:rPr lang="en-US" sz="2000">
                <a:solidFill>
                  <a:prstClr val="black"/>
                </a:solidFill>
                <a:latin typeface="Calibri Light" panose="020F0302020204030204"/>
                <a:cs typeface="Segoe UI Light" panose="020B0502040204020203" pitchFamily="34" charset="0"/>
              </a:rPr>
              <a:t>Complete the hiring process</a:t>
            </a:r>
          </a:p>
          <a:p>
            <a:pPr defTabSz="285750">
              <a:defRPr/>
            </a:pPr>
            <a:endParaRPr lang="en-US" sz="2000">
              <a:solidFill>
                <a:prstClr val="black"/>
              </a:solidFill>
              <a:latin typeface="Calibri Light" panose="020F0302020204030204"/>
              <a:cs typeface="Segoe UI Light" panose="020B0502040204020203" pitchFamily="34" charset="0"/>
            </a:endParaRPr>
          </a:p>
        </p:txBody>
      </p:sp>
      <p:pic>
        <p:nvPicPr>
          <p:cNvPr id="8" name="Picture 7" descr="A computer with a gear and check marks&#10;&#10;Description automatically generated">
            <a:extLst>
              <a:ext uri="{FF2B5EF4-FFF2-40B4-BE49-F238E27FC236}">
                <a16:creationId xmlns:a16="http://schemas.microsoft.com/office/drawing/2014/main" id="{099C3FAD-66FE-3BE2-CCFA-7D160B2B1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0718" y="2135851"/>
            <a:ext cx="685800" cy="685800"/>
          </a:xfrm>
          <a:prstGeom prst="rect">
            <a:avLst/>
          </a:prstGeom>
        </p:spPr>
      </p:pic>
      <p:pic>
        <p:nvPicPr>
          <p:cNvPr id="13" name="Picture 12" descr="A blue circle with a person pointing at a white board with gears&#10;&#10;Description automatically generated">
            <a:extLst>
              <a:ext uri="{FF2B5EF4-FFF2-40B4-BE49-F238E27FC236}">
                <a16:creationId xmlns:a16="http://schemas.microsoft.com/office/drawing/2014/main" id="{8A94E2BC-D08A-095A-5DCB-474BB4100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388" y="2135712"/>
            <a:ext cx="685800" cy="685800"/>
          </a:xfrm>
          <a:prstGeom prst="rect">
            <a:avLst/>
          </a:prstGeom>
        </p:spPr>
      </p:pic>
      <p:pic>
        <p:nvPicPr>
          <p:cNvPr id="16" name="Picture 15" descr="A blue circle with a person and a document&#10;&#10;Description automatically generated">
            <a:extLst>
              <a:ext uri="{FF2B5EF4-FFF2-40B4-BE49-F238E27FC236}">
                <a16:creationId xmlns:a16="http://schemas.microsoft.com/office/drawing/2014/main" id="{EB91DB77-BA0D-E820-A8F1-8D14A07DF7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711" y="2132998"/>
            <a:ext cx="685800" cy="685800"/>
          </a:xfrm>
          <a:prstGeom prst="rect">
            <a:avLst/>
          </a:prstGeom>
        </p:spPr>
      </p:pic>
    </p:spTree>
    <p:extLst>
      <p:ext uri="{BB962C8B-B14F-4D97-AF65-F5344CB8AC3E}">
        <p14:creationId xmlns:p14="http://schemas.microsoft.com/office/powerpoint/2010/main" val="103481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60"/>
            <a:ext cx="12311990" cy="7012773"/>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3033442" cy="1815882"/>
          </a:xfrm>
          <a:prstGeom prst="rect">
            <a:avLst/>
          </a:prstGeom>
        </p:spPr>
        <p:txBody>
          <a:bodyPr wrap="square">
            <a:spAutoFit/>
          </a:bodyPr>
          <a:lstStyle/>
          <a:p>
            <a:pPr lvl="0"/>
            <a:r>
              <a:rPr lang="en-IN" dirty="0">
                <a:solidFill>
                  <a:srgbClr val="18445C"/>
                </a:solidFill>
                <a:latin typeface="+mj-lt"/>
                <a:cs typeface="Segoe UI" panose="020B0502040204020203" pitchFamily="34" charset="0"/>
              </a:rPr>
              <a:t>Phases 5-6</a:t>
            </a:r>
            <a:r>
              <a:rPr lang="en-IN" sz="1800" dirty="0">
                <a:solidFill>
                  <a:srgbClr val="18445C"/>
                </a:solidFill>
                <a:latin typeface="+mj-lt"/>
                <a:cs typeface="Segoe UI" panose="020B0502040204020203" pitchFamily="34" charset="0"/>
              </a:rPr>
              <a:t> – </a:t>
            </a:r>
            <a:r>
              <a:rPr lang="en-IN" sz="1800" b="1" dirty="0">
                <a:solidFill>
                  <a:srgbClr val="18445C"/>
                </a:solidFill>
                <a:latin typeface="+mj-lt"/>
                <a:cs typeface="Segoe UI" panose="020B0502040204020203" pitchFamily="34" charset="0"/>
              </a:rPr>
              <a:t>Construction, Commissioning and Operation</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Segoe UI Light" panose="020B0502040204020203" pitchFamily="34" charset="0"/>
              </a:rPr>
              <a:t>Construction of Transfer Station</a:t>
            </a: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Commissioning of Transfer Station</a:t>
            </a: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Operational Transition</a:t>
            </a:r>
          </a:p>
          <a:p>
            <a:pPr marL="117475" lvl="0" indent="-117475">
              <a:spcBef>
                <a:spcPts val="600"/>
              </a:spcBef>
              <a:buFont typeface="Arial" panose="020B0604020202020204" pitchFamily="34" charset="0"/>
              <a:buChar char="•"/>
            </a:pPr>
            <a:r>
              <a:rPr lang="en-US" sz="1400" dirty="0">
                <a:solidFill>
                  <a:prstClr val="black"/>
                </a:solidFill>
                <a:latin typeface="Calibri Light" panose="020F0302020204030204"/>
                <a:cs typeface="Segoe UI Light" panose="020B0502040204020203" pitchFamily="34" charset="0"/>
              </a:rPr>
              <a:t>Full-time Operation</a:t>
            </a: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8" y="880353"/>
            <a:ext cx="10669044" cy="1246623"/>
          </a:xfrm>
          <a:prstGeom prst="rect">
            <a:avLst/>
          </a:prstGeom>
          <a:noFill/>
        </p:spPr>
        <p:txBody>
          <a:bodyPr wrap="square" lIns="91440" tIns="45720" rIns="91440" bIns="45720" rtlCol="0" anchor="t">
            <a:spAutoFit/>
          </a:bodyPr>
          <a:lstStyle/>
          <a:p>
            <a:pPr algn="ctr">
              <a:lnSpc>
                <a:spcPct val="70000"/>
              </a:lnSpc>
            </a:pPr>
            <a:r>
              <a:rPr lang="en-US" sz="4400" b="1" spc="-188" dirty="0">
                <a:solidFill>
                  <a:schemeClr val="bg1"/>
                </a:solidFill>
                <a:latin typeface="+mj-lt"/>
                <a:cs typeface="Poppins SemiBold"/>
              </a:rPr>
              <a:t>Part 2b: Implementation - </a:t>
            </a:r>
          </a:p>
          <a:p>
            <a:pPr algn="ctr">
              <a:lnSpc>
                <a:spcPct val="70000"/>
              </a:lnSpc>
            </a:pPr>
            <a:r>
              <a:rPr lang="en-US" sz="4400" b="1" spc="-188" dirty="0">
                <a:solidFill>
                  <a:schemeClr val="bg1"/>
                </a:solidFill>
                <a:latin typeface="+mj-lt"/>
                <a:ea typeface="Calibri Light"/>
                <a:cs typeface="Poppins SemiBold"/>
              </a:rPr>
              <a:t>Construction and Transition</a:t>
            </a:r>
            <a:endParaRPr lang="en-US" sz="4400" b="1" spc="-188" dirty="0">
              <a:solidFill>
                <a:schemeClr val="bg1"/>
              </a:solidFill>
              <a:latin typeface="+mj-lt"/>
              <a:ea typeface="Calibri Light"/>
              <a:cs typeface="Poppins SemiBold" panose="00000700000000000000" pitchFamily="2" charset="0"/>
            </a:endParaRPr>
          </a:p>
          <a:p>
            <a:pPr algn="ctr">
              <a:lnSpc>
                <a:spcPct val="70000"/>
              </a:lnSpc>
            </a:pPr>
            <a:endParaRPr lang="en-US" b="1" spc="-188" dirty="0">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107801" y="4775837"/>
            <a:ext cx="3079055" cy="1631216"/>
          </a:xfrm>
          <a:prstGeom prst="rect">
            <a:avLst/>
          </a:prstGeom>
        </p:spPr>
        <p:txBody>
          <a:bodyPr wrap="square">
            <a:spAutoFit/>
          </a:bodyPr>
          <a:lstStyle/>
          <a:p>
            <a:pPr defTabSz="285750">
              <a:defRPr/>
            </a:pPr>
            <a:r>
              <a:rPr lang="en-US" sz="1600" dirty="0">
                <a:solidFill>
                  <a:prstClr val="black"/>
                </a:solidFill>
                <a:latin typeface="Calibri Light" panose="020F0302020204030204"/>
                <a:cs typeface="Segoe UI Light" panose="020B0502040204020203" pitchFamily="34" charset="0"/>
              </a:rPr>
              <a:t>	</a:t>
            </a:r>
            <a:r>
              <a:rPr lang="en-US" sz="2000" dirty="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dirty="0">
                <a:solidFill>
                  <a:prstClr val="black"/>
                </a:solidFill>
                <a:latin typeface="Calibri Light" panose="020F0302020204030204"/>
                <a:cs typeface="Segoe UI Light" panose="020B0502040204020203" pitchFamily="34" charset="0"/>
              </a:rPr>
              <a:t>Operating Transfer Station</a:t>
            </a:r>
          </a:p>
          <a:p>
            <a:pPr marL="285750" defTabSz="285750">
              <a:defRPr/>
            </a:pPr>
            <a:endParaRPr lang="en-US" sz="1600" dirty="0">
              <a:solidFill>
                <a:prstClr val="black"/>
              </a:solidFill>
              <a:latin typeface="Calibri Light" panose="020F0302020204030204"/>
              <a:cs typeface="Segoe UI Light" panose="020B0502040204020203" pitchFamily="34" charset="0"/>
            </a:endParaRPr>
          </a:p>
          <a:p>
            <a:pPr defTabSz="285750">
              <a:defRPr/>
            </a:pPr>
            <a:r>
              <a:rPr lang="en-US" sz="2000" dirty="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dirty="0">
                <a:solidFill>
                  <a:prstClr val="black"/>
                </a:solidFill>
                <a:latin typeface="Calibri Light" panose="020F0302020204030204"/>
                <a:cs typeface="Segoe UI Light" panose="020B0502040204020203" pitchFamily="34" charset="0"/>
              </a:rPr>
              <a:t>Oct. 2026 – Fall 2029</a:t>
            </a:r>
          </a:p>
          <a:p>
            <a:pPr marL="400050" indent="-114300" defTabSz="285750">
              <a:buFont typeface="Arial" panose="020B0604020202020204" pitchFamily="34" charset="0"/>
              <a:buChar char="•"/>
              <a:defRPr/>
            </a:pPr>
            <a:endParaRPr lang="en-US" sz="1600" dirty="0">
              <a:solidFill>
                <a:prstClr val="black"/>
              </a:solidFill>
              <a:latin typeface="Calibri Light" panose="020F0302020204030204"/>
              <a:cs typeface="Segoe UI Light" panose="020B0502040204020203" pitchFamily="34" charset="0"/>
            </a:endParaRPr>
          </a:p>
        </p:txBody>
      </p:sp>
      <p:pic>
        <p:nvPicPr>
          <p:cNvPr id="4" name="Picture 3" descr="A calendar and clock in a circle&#10;&#10;Description automatically generated">
            <a:extLst>
              <a:ext uri="{FF2B5EF4-FFF2-40B4-BE49-F238E27FC236}">
                <a16:creationId xmlns:a16="http://schemas.microsoft.com/office/drawing/2014/main" id="{8FBC4273-ABC6-FBD1-8608-E87131179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570" y="5520447"/>
            <a:ext cx="457200" cy="457200"/>
          </a:xfrm>
          <a:prstGeom prst="rect">
            <a:avLst/>
          </a:prstGeom>
        </p:spPr>
      </p:pic>
      <p:pic>
        <p:nvPicPr>
          <p:cNvPr id="5" name="Picture 4" descr="A blue circle with a clipboard and check marks&#10;&#10;Description automatically generated">
            <a:extLst>
              <a:ext uri="{FF2B5EF4-FFF2-40B4-BE49-F238E27FC236}">
                <a16:creationId xmlns:a16="http://schemas.microsoft.com/office/drawing/2014/main" id="{980DC55C-F571-5865-37EE-72C45B78D2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98" y="4765199"/>
            <a:ext cx="457200" cy="457200"/>
          </a:xfrm>
          <a:prstGeom prst="rect">
            <a:avLst/>
          </a:prstGeom>
        </p:spPr>
      </p:pic>
      <p:graphicFrame>
        <p:nvGraphicFramePr>
          <p:cNvPr id="6" name="Table 5">
            <a:extLst>
              <a:ext uri="{FF2B5EF4-FFF2-40B4-BE49-F238E27FC236}">
                <a16:creationId xmlns:a16="http://schemas.microsoft.com/office/drawing/2014/main" id="{4C8140F9-092C-3A27-DA88-3B8245089035}"/>
              </a:ext>
            </a:extLst>
          </p:cNvPr>
          <p:cNvGraphicFramePr>
            <a:graphicFrameLocks noGrp="1"/>
          </p:cNvGraphicFramePr>
          <p:nvPr>
            <p:extLst>
              <p:ext uri="{D42A27DB-BD31-4B8C-83A1-F6EECF244321}">
                <p14:modId xmlns:p14="http://schemas.microsoft.com/office/powerpoint/2010/main" val="1635466649"/>
              </p:ext>
            </p:extLst>
          </p:nvPr>
        </p:nvGraphicFramePr>
        <p:xfrm>
          <a:off x="5172635" y="3118889"/>
          <a:ext cx="4744113" cy="1774301"/>
        </p:xfrm>
        <a:graphic>
          <a:graphicData uri="http://schemas.openxmlformats.org/drawingml/2006/table">
            <a:tbl>
              <a:tblPr firstRow="1" firstCol="1" bandRow="1">
                <a:tableStyleId>{00A15C55-8517-42AA-B614-E9B94910E393}</a:tableStyleId>
              </a:tblPr>
              <a:tblGrid>
                <a:gridCol w="2166196">
                  <a:extLst>
                    <a:ext uri="{9D8B030D-6E8A-4147-A177-3AD203B41FA5}">
                      <a16:colId xmlns:a16="http://schemas.microsoft.com/office/drawing/2014/main" val="2082486449"/>
                    </a:ext>
                  </a:extLst>
                </a:gridCol>
                <a:gridCol w="1563157">
                  <a:extLst>
                    <a:ext uri="{9D8B030D-6E8A-4147-A177-3AD203B41FA5}">
                      <a16:colId xmlns:a16="http://schemas.microsoft.com/office/drawing/2014/main" val="3353522065"/>
                    </a:ext>
                  </a:extLst>
                </a:gridCol>
                <a:gridCol w="1014760">
                  <a:extLst>
                    <a:ext uri="{9D8B030D-6E8A-4147-A177-3AD203B41FA5}">
                      <a16:colId xmlns:a16="http://schemas.microsoft.com/office/drawing/2014/main" val="1250903168"/>
                    </a:ext>
                  </a:extLst>
                </a:gridCol>
              </a:tblGrid>
              <a:tr h="0">
                <a:tc>
                  <a:txBody>
                    <a:bodyPr/>
                    <a:lstStyle/>
                    <a:p>
                      <a:pPr marL="0" marR="0" algn="ctr">
                        <a:spcBef>
                          <a:spcPts val="0"/>
                        </a:spcBef>
                        <a:spcAft>
                          <a:spcPts val="0"/>
                        </a:spcAft>
                      </a:pPr>
                      <a:r>
                        <a:rPr lang="en-US" sz="1400" b="1" dirty="0">
                          <a:solidFill>
                            <a:srgbClr val="FFFFFF"/>
                          </a:solidFill>
                          <a:effectLst/>
                        </a:rPr>
                        <a:t>Phase 5-6 Tasks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Estimated Cost</a:t>
                      </a:r>
                      <a:br>
                        <a:rPr lang="en-US" sz="1400" b="1" dirty="0">
                          <a:solidFill>
                            <a:srgbClr val="FFFFFF"/>
                          </a:solidFill>
                          <a:effectLst/>
                        </a:rPr>
                      </a:br>
                      <a:r>
                        <a:rPr lang="en-US" sz="1400" b="1" dirty="0">
                          <a:solidFill>
                            <a:srgbClr val="FFFFFF"/>
                          </a:solidFill>
                          <a:effectLst/>
                        </a:rPr>
                        <a:t>(Present Day US$)</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Fiscal Year</a:t>
                      </a:r>
                      <a:endParaRPr lang="en-US" sz="14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83574513"/>
                  </a:ext>
                </a:extLst>
              </a:tr>
              <a:tr h="273185">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Construction</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$6,420,000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3145979222"/>
                  </a:ext>
                </a:extLst>
              </a:tr>
              <a:tr h="210032">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Project Management</a:t>
                      </a:r>
                    </a:p>
                  </a:txBody>
                  <a:tcPr marL="71007" marR="71007" marT="28270" marB="28270" anchor="ctr"/>
                </a:tc>
                <a:tc>
                  <a:txBody>
                    <a:bodyPr/>
                    <a:lstStyle/>
                    <a:p>
                      <a:pPr marL="0" marR="0" algn="ctr" defTabSz="914400" rtl="0" eaLnBrk="1" latinLnBrk="0" hangingPunct="1">
                        <a:spcBef>
                          <a:spcPts val="0"/>
                        </a:spcBef>
                        <a:spcAft>
                          <a:spcPts val="0"/>
                        </a:spcAft>
                      </a:pPr>
                      <a:r>
                        <a:rPr lang="en-US" sz="1400" b="0" kern="1200" dirty="0">
                          <a:solidFill>
                            <a:srgbClr val="000000"/>
                          </a:solidFill>
                          <a:effectLst/>
                          <a:latin typeface="+mn-lt"/>
                          <a:ea typeface="+mn-ea"/>
                          <a:cs typeface="+mn-cs"/>
                        </a:rPr>
                        <a:t>$200,000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2761416784"/>
                  </a:ext>
                </a:extLst>
              </a:tr>
              <a:tr h="210032">
                <a:tc>
                  <a:txBody>
                    <a:bodyPr/>
                    <a:lstStyle/>
                    <a:p>
                      <a:pPr marL="0" marR="0" algn="r">
                        <a:spcBef>
                          <a:spcPts val="0"/>
                        </a:spcBef>
                        <a:spcAft>
                          <a:spcPts val="0"/>
                        </a:spcAft>
                      </a:pPr>
                      <a:r>
                        <a:rPr lang="en-US" sz="1400" b="1" dirty="0">
                          <a:solidFill>
                            <a:schemeClr val="bg1"/>
                          </a:solidFill>
                          <a:effectLst/>
                        </a:rPr>
                        <a:t>Est. Annual Operating and Disposal Costs (Year 1)</a:t>
                      </a:r>
                    </a:p>
                  </a:txBody>
                  <a:tcPr marL="67735" marR="67735" marT="26969" marB="269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rPr>
                        <a:t>$6,130,885</a:t>
                      </a:r>
                      <a:endParaRPr lang="en-US" sz="1400" b="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2029-30</a:t>
                      </a:r>
                    </a:p>
                  </a:txBody>
                  <a:tcPr marL="71007" marR="71007" marT="28270" marB="28270" anchor="ctr"/>
                </a:tc>
                <a:extLst>
                  <a:ext uri="{0D108BD9-81ED-4DB2-BD59-A6C34878D82A}">
                    <a16:rowId xmlns:a16="http://schemas.microsoft.com/office/drawing/2014/main" val="3951111206"/>
                  </a:ext>
                </a:extLst>
              </a:tr>
              <a:tr h="146879">
                <a:tc>
                  <a:txBody>
                    <a:bodyPr/>
                    <a:lstStyle/>
                    <a:p>
                      <a:pPr marL="0" marR="0" algn="r">
                        <a:spcBef>
                          <a:spcPts val="0"/>
                        </a:spcBef>
                        <a:spcAft>
                          <a:spcPts val="0"/>
                        </a:spcAft>
                      </a:pPr>
                      <a:r>
                        <a:rPr lang="en-US" sz="1400" b="1" dirty="0">
                          <a:solidFill>
                            <a:schemeClr val="bg1"/>
                          </a:solidFill>
                          <a:effectLst/>
                        </a:rPr>
                        <a:t>Total</a:t>
                      </a:r>
                    </a:p>
                  </a:txBody>
                  <a:tcPr marL="67735" marR="67735" marT="26969" marB="26969" anchor="ctr"/>
                </a:tc>
                <a:tc>
                  <a:txBody>
                    <a:bodyPr/>
                    <a:lstStyle/>
                    <a:p>
                      <a:pPr algn="ctr" fontAlgn="b"/>
                      <a:r>
                        <a:rPr lang="en-US" sz="1400" b="1" i="0" u="none" strike="noStrike" dirty="0">
                          <a:solidFill>
                            <a:srgbClr val="000000"/>
                          </a:solidFill>
                          <a:effectLst/>
                          <a:latin typeface="+mn-lt"/>
                        </a:rPr>
                        <a:t>$12,750,885</a:t>
                      </a:r>
                    </a:p>
                  </a:txBody>
                  <a:tcPr marL="9525" marR="9525" marT="9525" marB="0" anchor="ctr"/>
                </a:tc>
                <a:tc>
                  <a:txBody>
                    <a:bodyPr/>
                    <a:lstStyle/>
                    <a:p>
                      <a:pPr marL="0" marR="0" algn="ctr" defTabSz="914400" rtl="0" eaLnBrk="1" latinLnBrk="0" hangingPunct="1">
                        <a:spcBef>
                          <a:spcPts val="0"/>
                        </a:spcBef>
                        <a:spcAft>
                          <a:spcPts val="0"/>
                        </a:spcAft>
                      </a:pPr>
                      <a:endParaRPr lang="en-US" sz="1400" b="1" kern="1200" dirty="0">
                        <a:solidFill>
                          <a:srgbClr val="000000"/>
                        </a:solidFill>
                        <a:effectLst/>
                        <a:latin typeface="+mn-lt"/>
                        <a:ea typeface="+mn-ea"/>
                        <a:cs typeface="+mn-cs"/>
                      </a:endParaRPr>
                    </a:p>
                  </a:txBody>
                  <a:tcPr marL="71007" marR="71007" marT="28270" marB="28270" anchor="ctr"/>
                </a:tc>
                <a:extLst>
                  <a:ext uri="{0D108BD9-81ED-4DB2-BD59-A6C34878D82A}">
                    <a16:rowId xmlns:a16="http://schemas.microsoft.com/office/drawing/2014/main" val="1518770266"/>
                  </a:ext>
                </a:extLst>
              </a:tr>
            </a:tbl>
          </a:graphicData>
        </a:graphic>
      </p:graphicFrame>
      <p:graphicFrame>
        <p:nvGraphicFramePr>
          <p:cNvPr id="7" name="Table 6">
            <a:extLst>
              <a:ext uri="{FF2B5EF4-FFF2-40B4-BE49-F238E27FC236}">
                <a16:creationId xmlns:a16="http://schemas.microsoft.com/office/drawing/2014/main" id="{8ABB86B5-64E2-E467-C867-D71710D05F3C}"/>
              </a:ext>
            </a:extLst>
          </p:cNvPr>
          <p:cNvGraphicFramePr>
            <a:graphicFrameLocks noGrp="1"/>
          </p:cNvGraphicFramePr>
          <p:nvPr>
            <p:extLst>
              <p:ext uri="{D42A27DB-BD31-4B8C-83A1-F6EECF244321}">
                <p14:modId xmlns:p14="http://schemas.microsoft.com/office/powerpoint/2010/main" val="276142689"/>
              </p:ext>
            </p:extLst>
          </p:nvPr>
        </p:nvGraphicFramePr>
        <p:xfrm>
          <a:off x="5149189" y="5162338"/>
          <a:ext cx="4744113" cy="1378061"/>
        </p:xfrm>
        <a:graphic>
          <a:graphicData uri="http://schemas.openxmlformats.org/drawingml/2006/table">
            <a:tbl>
              <a:tblPr firstRow="1" firstCol="1" bandRow="1">
                <a:tableStyleId>{00A15C55-8517-42AA-B614-E9B94910E393}</a:tableStyleId>
              </a:tblPr>
              <a:tblGrid>
                <a:gridCol w="2166196">
                  <a:extLst>
                    <a:ext uri="{9D8B030D-6E8A-4147-A177-3AD203B41FA5}">
                      <a16:colId xmlns:a16="http://schemas.microsoft.com/office/drawing/2014/main" val="2082486449"/>
                    </a:ext>
                  </a:extLst>
                </a:gridCol>
                <a:gridCol w="1563157">
                  <a:extLst>
                    <a:ext uri="{9D8B030D-6E8A-4147-A177-3AD203B41FA5}">
                      <a16:colId xmlns:a16="http://schemas.microsoft.com/office/drawing/2014/main" val="3353522065"/>
                    </a:ext>
                  </a:extLst>
                </a:gridCol>
                <a:gridCol w="1014760">
                  <a:extLst>
                    <a:ext uri="{9D8B030D-6E8A-4147-A177-3AD203B41FA5}">
                      <a16:colId xmlns:a16="http://schemas.microsoft.com/office/drawing/2014/main" val="1250903168"/>
                    </a:ext>
                  </a:extLst>
                </a:gridCol>
              </a:tblGrid>
              <a:tr h="0">
                <a:tc>
                  <a:txBody>
                    <a:bodyPr/>
                    <a:lstStyle/>
                    <a:p>
                      <a:pPr marL="0" marR="0" algn="ctr">
                        <a:spcBef>
                          <a:spcPts val="0"/>
                        </a:spcBef>
                        <a:spcAft>
                          <a:spcPts val="0"/>
                        </a:spcAft>
                      </a:pPr>
                      <a:r>
                        <a:rPr lang="en-US" sz="1400" b="1" dirty="0">
                          <a:solidFill>
                            <a:srgbClr val="FFFFFF"/>
                          </a:solidFill>
                          <a:effectLst/>
                        </a:rPr>
                        <a:t>Summary Tasks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Total Estimated Cost</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400" b="1" dirty="0">
                          <a:solidFill>
                            <a:srgbClr val="FFFFFF"/>
                          </a:solidFill>
                          <a:effectLst/>
                        </a:rPr>
                        <a:t>Fiscal Year</a:t>
                      </a:r>
                      <a:endParaRPr lang="en-US" sz="14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283574513"/>
                  </a:ext>
                </a:extLst>
              </a:tr>
              <a:tr h="273185">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Siting, Budget and SWMP</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$1,425,000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2024-25</a:t>
                      </a:r>
                    </a:p>
                  </a:txBody>
                  <a:tcPr marL="71007" marR="71007" marT="28270" marB="28270" anchor="ctr"/>
                </a:tc>
                <a:extLst>
                  <a:ext uri="{0D108BD9-81ED-4DB2-BD59-A6C34878D82A}">
                    <a16:rowId xmlns:a16="http://schemas.microsoft.com/office/drawing/2014/main" val="3145979222"/>
                  </a:ext>
                </a:extLst>
              </a:tr>
              <a:tr h="210032">
                <a:tc>
                  <a:txBody>
                    <a:bodyPr/>
                    <a:lstStyle/>
                    <a:p>
                      <a:pPr marL="0" marR="0" algn="r" defTabSz="914400" rtl="0" eaLnBrk="1" latinLnBrk="0" hangingPunct="1">
                        <a:spcBef>
                          <a:spcPts val="0"/>
                        </a:spcBef>
                        <a:spcAft>
                          <a:spcPts val="0"/>
                        </a:spcAft>
                      </a:pPr>
                      <a:r>
                        <a:rPr lang="en-US" sz="1400" b="1" kern="1200" dirty="0">
                          <a:solidFill>
                            <a:schemeClr val="bg1"/>
                          </a:solidFill>
                          <a:effectLst/>
                          <a:latin typeface="+mn-lt"/>
                          <a:ea typeface="+mn-ea"/>
                          <a:cs typeface="+mn-cs"/>
                        </a:rPr>
                        <a:t>Planning and Design</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$1.000,000</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2025-28</a:t>
                      </a:r>
                    </a:p>
                  </a:txBody>
                  <a:tcPr marL="71007" marR="71007" marT="28270" marB="28270" anchor="ctr"/>
                </a:tc>
                <a:extLst>
                  <a:ext uri="{0D108BD9-81ED-4DB2-BD59-A6C34878D82A}">
                    <a16:rowId xmlns:a16="http://schemas.microsoft.com/office/drawing/2014/main" val="2761416784"/>
                  </a:ext>
                </a:extLst>
              </a:tr>
              <a:tr h="210032">
                <a:tc>
                  <a:txBody>
                    <a:bodyPr/>
                    <a:lstStyle/>
                    <a:p>
                      <a:pPr marL="0" marR="0" algn="r">
                        <a:spcBef>
                          <a:spcPts val="0"/>
                        </a:spcBef>
                        <a:spcAft>
                          <a:spcPts val="0"/>
                        </a:spcAft>
                      </a:pPr>
                      <a:r>
                        <a:rPr lang="en-US" sz="1400" b="1" dirty="0">
                          <a:solidFill>
                            <a:schemeClr val="bg1"/>
                          </a:solidFill>
                          <a:effectLst/>
                        </a:rPr>
                        <a:t>Implementation</a:t>
                      </a:r>
                    </a:p>
                  </a:txBody>
                  <a:tcPr marL="67735" marR="67735" marT="26969" marB="269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$12,750,885</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2028-30</a:t>
                      </a:r>
                    </a:p>
                  </a:txBody>
                  <a:tcPr marL="71007" marR="71007" marT="28270" marB="28270" anchor="ctr"/>
                </a:tc>
                <a:extLst>
                  <a:ext uri="{0D108BD9-81ED-4DB2-BD59-A6C34878D82A}">
                    <a16:rowId xmlns:a16="http://schemas.microsoft.com/office/drawing/2014/main" val="3951111206"/>
                  </a:ext>
                </a:extLst>
              </a:tr>
              <a:tr h="146879">
                <a:tc>
                  <a:txBody>
                    <a:bodyPr/>
                    <a:lstStyle/>
                    <a:p>
                      <a:pPr marL="0" marR="0" algn="r">
                        <a:spcBef>
                          <a:spcPts val="0"/>
                        </a:spcBef>
                        <a:spcAft>
                          <a:spcPts val="0"/>
                        </a:spcAft>
                      </a:pPr>
                      <a:r>
                        <a:rPr lang="en-US" sz="1600" b="1" dirty="0">
                          <a:solidFill>
                            <a:schemeClr val="bg1"/>
                          </a:solidFill>
                          <a:effectLst/>
                        </a:rPr>
                        <a:t>Total</a:t>
                      </a:r>
                    </a:p>
                  </a:txBody>
                  <a:tcPr marL="67735" marR="67735" marT="26969" marB="26969" anchor="ctr"/>
                </a:tc>
                <a:tc>
                  <a:txBody>
                    <a:bodyPr/>
                    <a:lstStyle/>
                    <a:p>
                      <a:pPr algn="ctr" fontAlgn="b"/>
                      <a:r>
                        <a:rPr lang="en-US" sz="1600" b="1" i="0" u="none" strike="noStrike" dirty="0">
                          <a:solidFill>
                            <a:srgbClr val="000000"/>
                          </a:solidFill>
                          <a:effectLst/>
                          <a:latin typeface="+mn-lt"/>
                        </a:rPr>
                        <a:t>$15,175,885</a:t>
                      </a:r>
                    </a:p>
                  </a:txBody>
                  <a:tcPr marL="9525" marR="9525" marT="9525" marB="0" anchor="ctr"/>
                </a:tc>
                <a:tc>
                  <a:txBody>
                    <a:bodyPr/>
                    <a:lstStyle/>
                    <a:p>
                      <a:pPr marL="0" marR="0" algn="ctr" defTabSz="914400" rtl="0" eaLnBrk="1" latinLnBrk="0" hangingPunct="1">
                        <a:spcBef>
                          <a:spcPts val="0"/>
                        </a:spcBef>
                        <a:spcAft>
                          <a:spcPts val="0"/>
                        </a:spcAft>
                      </a:pPr>
                      <a:endParaRPr lang="en-US" sz="1400" b="1" kern="1200" dirty="0">
                        <a:solidFill>
                          <a:srgbClr val="000000"/>
                        </a:solidFill>
                        <a:effectLst/>
                        <a:latin typeface="+mn-lt"/>
                        <a:ea typeface="+mn-ea"/>
                        <a:cs typeface="+mn-cs"/>
                      </a:endParaRPr>
                    </a:p>
                  </a:txBody>
                  <a:tcPr marL="71007" marR="71007" marT="28270" marB="28270" anchor="ctr"/>
                </a:tc>
                <a:extLst>
                  <a:ext uri="{0D108BD9-81ED-4DB2-BD59-A6C34878D82A}">
                    <a16:rowId xmlns:a16="http://schemas.microsoft.com/office/drawing/2014/main" val="1518770266"/>
                  </a:ext>
                </a:extLst>
              </a:tr>
            </a:tbl>
          </a:graphicData>
        </a:graphic>
      </p:graphicFrame>
    </p:spTree>
    <p:extLst>
      <p:ext uri="{BB962C8B-B14F-4D97-AF65-F5344CB8AC3E}">
        <p14:creationId xmlns:p14="http://schemas.microsoft.com/office/powerpoint/2010/main" val="62751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ll of plastic bottles&#10;&#10;Description automatically generated">
            <a:extLst>
              <a:ext uri="{FF2B5EF4-FFF2-40B4-BE49-F238E27FC236}">
                <a16:creationId xmlns:a16="http://schemas.microsoft.com/office/drawing/2014/main" id="{6FD93ED4-599F-9E2B-926C-2057AC738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540" y="0"/>
            <a:ext cx="10287000" cy="6858000"/>
          </a:xfrm>
          <a:prstGeom prst="rect">
            <a:avLst/>
          </a:prstGeom>
        </p:spPr>
      </p:pic>
      <p:grpSp>
        <p:nvGrpSpPr>
          <p:cNvPr id="10" name="Group 9">
            <a:extLst>
              <a:ext uri="{FF2B5EF4-FFF2-40B4-BE49-F238E27FC236}">
                <a16:creationId xmlns:a16="http://schemas.microsoft.com/office/drawing/2014/main" id="{D9B9533E-A4ED-43D9-C698-37EF29F85191}"/>
              </a:ext>
            </a:extLst>
          </p:cNvPr>
          <p:cNvGrpSpPr/>
          <p:nvPr/>
        </p:nvGrpSpPr>
        <p:grpSpPr>
          <a:xfrm>
            <a:off x="58" y="-5041"/>
            <a:ext cx="7989845" cy="6859642"/>
            <a:chOff x="-372085" y="-132634"/>
            <a:chExt cx="7989845" cy="6859642"/>
          </a:xfrm>
        </p:grpSpPr>
        <p:sp>
          <p:nvSpPr>
            <p:cNvPr id="2" name="Rectangle 1">
              <a:extLst>
                <a:ext uri="{FF2B5EF4-FFF2-40B4-BE49-F238E27FC236}">
                  <a16:creationId xmlns:a16="http://schemas.microsoft.com/office/drawing/2014/main" id="{CE0E775E-9B0A-C303-DFB1-51C647697371}"/>
                </a:ext>
              </a:extLst>
            </p:cNvPr>
            <p:cNvSpPr/>
            <p:nvPr/>
          </p:nvSpPr>
          <p:spPr>
            <a:xfrm>
              <a:off x="-372085" y="-130992"/>
              <a:ext cx="5688419" cy="6858000"/>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ight Triangle 7">
              <a:extLst>
                <a:ext uri="{FF2B5EF4-FFF2-40B4-BE49-F238E27FC236}">
                  <a16:creationId xmlns:a16="http://schemas.microsoft.com/office/drawing/2014/main" id="{44FE1F5C-5E7C-CC0A-2550-9B6CEBE0DE5A}"/>
                </a:ext>
              </a:extLst>
            </p:cNvPr>
            <p:cNvSpPr/>
            <p:nvPr/>
          </p:nvSpPr>
          <p:spPr>
            <a:xfrm flipV="1">
              <a:off x="5316334" y="-132634"/>
              <a:ext cx="2301426" cy="6858000"/>
            </a:xfrm>
            <a:prstGeom prst="rtTriangle">
              <a:avLst/>
            </a:prstGeom>
            <a:solidFill>
              <a:srgbClr val="1844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EDC2E7B6-E120-480C-9917-EB4703575596}"/>
              </a:ext>
            </a:extLst>
          </p:cNvPr>
          <p:cNvSpPr/>
          <p:nvPr/>
        </p:nvSpPr>
        <p:spPr>
          <a:xfrm>
            <a:off x="838200" y="1990465"/>
            <a:ext cx="5257800" cy="1288943"/>
          </a:xfrm>
          <a:prstGeom prst="rect">
            <a:avLst/>
          </a:prstGeom>
        </p:spPr>
        <p:txBody>
          <a:bodyPr wrap="square" lIns="91440" tIns="45720" rIns="91440" bIns="45720" anchor="t">
            <a:spAutoFit/>
          </a:bodyPr>
          <a:lstStyle/>
          <a:p>
            <a:pPr>
              <a:lnSpc>
                <a:spcPct val="80000"/>
              </a:lnSpc>
              <a:defRPr/>
            </a:pPr>
            <a:r>
              <a:rPr lang="en-US" sz="4800" b="1">
                <a:solidFill>
                  <a:prstClr val="white"/>
                </a:solidFill>
                <a:latin typeface="Calibri Light"/>
                <a:cs typeface="Poppins SemiBold"/>
              </a:rPr>
              <a:t>Increased Recycling Capabilities</a:t>
            </a:r>
            <a:endParaRPr lang="en-US" sz="5400" b="1">
              <a:solidFill>
                <a:prstClr val="white"/>
              </a:solidFill>
              <a:latin typeface="Calibri Light"/>
              <a:cs typeface="Poppins SemiBold"/>
            </a:endParaRPr>
          </a:p>
        </p:txBody>
      </p:sp>
      <p:sp>
        <p:nvSpPr>
          <p:cNvPr id="3" name="TextBox 2">
            <a:extLst>
              <a:ext uri="{FF2B5EF4-FFF2-40B4-BE49-F238E27FC236}">
                <a16:creationId xmlns:a16="http://schemas.microsoft.com/office/drawing/2014/main" id="{AB8B22FB-3DDE-5EE6-0709-AE321D56A56E}"/>
              </a:ext>
            </a:extLst>
          </p:cNvPr>
          <p:cNvSpPr txBox="1"/>
          <p:nvPr/>
        </p:nvSpPr>
        <p:spPr>
          <a:xfrm>
            <a:off x="914399" y="3738880"/>
            <a:ext cx="4591197" cy="1569660"/>
          </a:xfrm>
          <a:prstGeom prst="rect">
            <a:avLst/>
          </a:prstGeom>
          <a:noFill/>
        </p:spPr>
        <p:txBody>
          <a:bodyPr wrap="square" rtlCol="0">
            <a:spAutoFit/>
          </a:bodyPr>
          <a:lstStyle/>
          <a:p>
            <a:r>
              <a:rPr lang="en-US" sz="2400">
                <a:solidFill>
                  <a:schemeClr val="bg1">
                    <a:lumMod val="75000"/>
                  </a:schemeClr>
                </a:solidFill>
                <a:latin typeface="Calibri Light" panose="020F0302020204030204" pitchFamily="34" charset="0"/>
                <a:ea typeface="Calibri Light" panose="020F0302020204030204" pitchFamily="34" charset="0"/>
                <a:cs typeface="Times New Roman" panose="02020603050405020304" pitchFamily="18" charset="0"/>
              </a:rPr>
              <a:t>A</a:t>
            </a:r>
            <a:r>
              <a:rPr lang="en-US" sz="24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dditional costs and infrastructural considerations if the County improves its recycling and</a:t>
            </a:r>
            <a:br>
              <a:rPr lang="en-US" sz="24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br>
            <a:r>
              <a:rPr lang="en-US" sz="24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resource recovery capabilities.</a:t>
            </a:r>
            <a:endParaRPr lang="en-US" sz="2400">
              <a:solidFill>
                <a:schemeClr val="bg1">
                  <a:lumMod val="75000"/>
                </a:schemeClr>
              </a:solidFill>
            </a:endParaRPr>
          </a:p>
        </p:txBody>
      </p:sp>
    </p:spTree>
    <p:extLst>
      <p:ext uri="{BB962C8B-B14F-4D97-AF65-F5344CB8AC3E}">
        <p14:creationId xmlns:p14="http://schemas.microsoft.com/office/powerpoint/2010/main" val="208269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288943"/>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Volume and Composition</a:t>
            </a:r>
          </a:p>
        </p:txBody>
      </p:sp>
      <p:sp>
        <p:nvSpPr>
          <p:cNvPr id="8" name="TextBox 7">
            <a:extLst>
              <a:ext uri="{FF2B5EF4-FFF2-40B4-BE49-F238E27FC236}">
                <a16:creationId xmlns:a16="http://schemas.microsoft.com/office/drawing/2014/main" id="{890CCF1D-AAE7-B744-34EC-9BEFC444ABB5}"/>
              </a:ext>
            </a:extLst>
          </p:cNvPr>
          <p:cNvSpPr txBox="1"/>
          <p:nvPr/>
        </p:nvSpPr>
        <p:spPr>
          <a:xfrm>
            <a:off x="331715" y="2711159"/>
            <a:ext cx="4174433" cy="2862322"/>
          </a:xfrm>
          <a:prstGeom prst="rect">
            <a:avLst/>
          </a:prstGeom>
          <a:noFill/>
        </p:spPr>
        <p:txBody>
          <a:bodyPr wrap="square" rtlCol="0">
            <a:spAutoFit/>
          </a:bodyPr>
          <a:lstStyle/>
          <a:p>
            <a:r>
              <a:rPr lang="en-US" b="1" dirty="0">
                <a:solidFill>
                  <a:schemeClr val="bg1"/>
                </a:solidFill>
              </a:rPr>
              <a:t>Residential Waste Stream</a:t>
            </a:r>
          </a:p>
          <a:p>
            <a:pPr marL="285750" indent="-285750">
              <a:buFont typeface="Wingdings" panose="05000000000000000000" pitchFamily="2" charset="2"/>
              <a:buChar char="ü"/>
            </a:pPr>
            <a:r>
              <a:rPr lang="en-US" b="1" dirty="0">
                <a:solidFill>
                  <a:schemeClr val="bg1"/>
                </a:solidFill>
              </a:rPr>
              <a:t>59% comprised of theoretical recyclable material</a:t>
            </a:r>
          </a:p>
          <a:p>
            <a:pPr marL="285750" indent="-285750">
              <a:buFont typeface="Wingdings" panose="05000000000000000000" pitchFamily="2" charset="2"/>
              <a:buChar char="ü"/>
            </a:pPr>
            <a:endParaRPr lang="en-US" b="1" dirty="0">
              <a:solidFill>
                <a:schemeClr val="bg1"/>
              </a:solidFill>
            </a:endParaRPr>
          </a:p>
          <a:p>
            <a:pPr marL="285750" indent="-285750">
              <a:buFont typeface="Wingdings" panose="05000000000000000000" pitchFamily="2" charset="2"/>
              <a:buChar char="ü"/>
            </a:pPr>
            <a:endParaRPr lang="en-US" b="1" dirty="0">
              <a:solidFill>
                <a:schemeClr val="bg1"/>
              </a:solidFill>
            </a:endParaRPr>
          </a:p>
          <a:p>
            <a:r>
              <a:rPr lang="en-US" b="1" dirty="0">
                <a:solidFill>
                  <a:schemeClr val="bg1"/>
                </a:solidFill>
              </a:rPr>
              <a:t>Commercial Waste Stream</a:t>
            </a:r>
          </a:p>
          <a:p>
            <a:pPr marL="285750" indent="-285750">
              <a:buFont typeface="Wingdings" panose="05000000000000000000" pitchFamily="2" charset="2"/>
              <a:buChar char="ü"/>
            </a:pPr>
            <a:r>
              <a:rPr lang="en-US" b="1" dirty="0">
                <a:solidFill>
                  <a:schemeClr val="bg1"/>
                </a:solidFill>
              </a:rPr>
              <a:t>61% comprised of theoretical recyclable material</a:t>
            </a:r>
          </a:p>
          <a:p>
            <a:pPr marL="285750" indent="-285750">
              <a:buFont typeface="Wingdings" panose="05000000000000000000" pitchFamily="2" charset="2"/>
              <a:buChar char="ü"/>
            </a:pPr>
            <a:endParaRPr lang="en-US" b="1" dirty="0">
              <a:solidFill>
                <a:schemeClr val="bg1"/>
              </a:solidFill>
            </a:endParaRPr>
          </a:p>
          <a:p>
            <a:pPr marL="285750" indent="-285750">
              <a:buFont typeface="Wingdings" panose="05000000000000000000" pitchFamily="2" charset="2"/>
              <a:buChar char="ü"/>
            </a:pPr>
            <a:endParaRPr lang="en-US" b="1" dirty="0">
              <a:solidFill>
                <a:schemeClr val="bg1"/>
              </a:solidFill>
            </a:endParaRPr>
          </a:p>
        </p:txBody>
      </p:sp>
      <p:graphicFrame>
        <p:nvGraphicFramePr>
          <p:cNvPr id="7" name="Table 6">
            <a:extLst>
              <a:ext uri="{FF2B5EF4-FFF2-40B4-BE49-F238E27FC236}">
                <a16:creationId xmlns:a16="http://schemas.microsoft.com/office/drawing/2014/main" id="{EC58C2BC-E3D7-E086-2A27-E6E594CC4F02}"/>
              </a:ext>
            </a:extLst>
          </p:cNvPr>
          <p:cNvGraphicFramePr>
            <a:graphicFrameLocks noGrp="1"/>
          </p:cNvGraphicFramePr>
          <p:nvPr>
            <p:extLst>
              <p:ext uri="{D42A27DB-BD31-4B8C-83A1-F6EECF244321}">
                <p14:modId xmlns:p14="http://schemas.microsoft.com/office/powerpoint/2010/main" val="4163266474"/>
              </p:ext>
            </p:extLst>
          </p:nvPr>
        </p:nvGraphicFramePr>
        <p:xfrm>
          <a:off x="5545951" y="862135"/>
          <a:ext cx="6176485" cy="1333500"/>
        </p:xfrm>
        <a:graphic>
          <a:graphicData uri="http://schemas.openxmlformats.org/drawingml/2006/table">
            <a:tbl>
              <a:tblPr firstRow="1" firstCol="1" bandRow="1"/>
              <a:tblGrid>
                <a:gridCol w="700245">
                  <a:extLst>
                    <a:ext uri="{9D8B030D-6E8A-4147-A177-3AD203B41FA5}">
                      <a16:colId xmlns:a16="http://schemas.microsoft.com/office/drawing/2014/main" val="1604161427"/>
                    </a:ext>
                  </a:extLst>
                </a:gridCol>
                <a:gridCol w="904240">
                  <a:extLst>
                    <a:ext uri="{9D8B030D-6E8A-4147-A177-3AD203B41FA5}">
                      <a16:colId xmlns:a16="http://schemas.microsoft.com/office/drawing/2014/main" val="1593619551"/>
                    </a:ext>
                  </a:extLst>
                </a:gridCol>
                <a:gridCol w="812800">
                  <a:extLst>
                    <a:ext uri="{9D8B030D-6E8A-4147-A177-3AD203B41FA5}">
                      <a16:colId xmlns:a16="http://schemas.microsoft.com/office/drawing/2014/main" val="3455376522"/>
                    </a:ext>
                  </a:extLst>
                </a:gridCol>
                <a:gridCol w="914400">
                  <a:extLst>
                    <a:ext uri="{9D8B030D-6E8A-4147-A177-3AD203B41FA5}">
                      <a16:colId xmlns:a16="http://schemas.microsoft.com/office/drawing/2014/main" val="3135391740"/>
                    </a:ext>
                  </a:extLst>
                </a:gridCol>
                <a:gridCol w="802640">
                  <a:extLst>
                    <a:ext uri="{9D8B030D-6E8A-4147-A177-3AD203B41FA5}">
                      <a16:colId xmlns:a16="http://schemas.microsoft.com/office/drawing/2014/main" val="3309330866"/>
                    </a:ext>
                  </a:extLst>
                </a:gridCol>
                <a:gridCol w="914400">
                  <a:extLst>
                    <a:ext uri="{9D8B030D-6E8A-4147-A177-3AD203B41FA5}">
                      <a16:colId xmlns:a16="http://schemas.microsoft.com/office/drawing/2014/main" val="961082257"/>
                    </a:ext>
                  </a:extLst>
                </a:gridCol>
                <a:gridCol w="1127760">
                  <a:extLst>
                    <a:ext uri="{9D8B030D-6E8A-4147-A177-3AD203B41FA5}">
                      <a16:colId xmlns:a16="http://schemas.microsoft.com/office/drawing/2014/main" val="405570982"/>
                    </a:ext>
                  </a:extLst>
                </a:gridCol>
              </a:tblGrid>
              <a:tr h="162435">
                <a:tc>
                  <a:txBody>
                    <a:bodyPr/>
                    <a:lstStyle/>
                    <a:p>
                      <a:pPr marL="0" marR="0" algn="just">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Residential</a:t>
                      </a: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hMerge="1">
                  <a:txBody>
                    <a:bodyPr/>
                    <a:lstStyle/>
                    <a:p>
                      <a:pPr marL="0" marR="0" algn="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hMerge="1">
                  <a:txBody>
                    <a:bodyPr/>
                    <a:lstStyle/>
                    <a:p>
                      <a:pPr marL="0" marR="0" algn="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gridSpan="3">
                  <a:txBody>
                    <a:bodyPr/>
                    <a:lstStyle/>
                    <a:p>
                      <a:pPr marL="0" marR="0" algn="ctr">
                        <a:spcBef>
                          <a:spcPts val="0"/>
                        </a:spcBef>
                        <a:spcAft>
                          <a:spcPts val="0"/>
                        </a:spcAft>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Commercial</a:t>
                      </a: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algn="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hMerge="1">
                  <a:txBody>
                    <a:bodyPr/>
                    <a:lstStyle/>
                    <a:p>
                      <a:pPr marL="0" marR="0" algn="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3212360427"/>
                  </a:ext>
                </a:extLst>
              </a:tr>
              <a:tr h="0">
                <a:tc>
                  <a:txBody>
                    <a:bodyPr/>
                    <a:lstStyle/>
                    <a:p>
                      <a:pPr marL="0" marR="0" algn="just">
                        <a:spcBef>
                          <a:spcPts val="0"/>
                        </a:spcBef>
                        <a:spcAft>
                          <a:spcPts val="0"/>
                        </a:spcAft>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FY</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defTabSz="914400" rtl="0" eaLnBrk="1" latinLnBrk="0" hangingPunct="1">
                        <a:spcBef>
                          <a:spcPts val="0"/>
                        </a:spcBef>
                        <a:spcAft>
                          <a:spcPts val="0"/>
                        </a:spcAft>
                      </a:pPr>
                      <a:r>
                        <a:rPr lang="en-US" sz="1100" b="1" kern="120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MSW</a:t>
                      </a: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r">
                        <a:spcBef>
                          <a:spcPts val="0"/>
                        </a:spcBef>
                        <a:spcAft>
                          <a:spcPts val="0"/>
                        </a:spcAft>
                      </a:pPr>
                      <a:r>
                        <a:rPr lang="en-US" sz="1100" b="1">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Recycling</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r">
                        <a:spcBef>
                          <a:spcPts val="0"/>
                        </a:spcBef>
                        <a:spcAft>
                          <a:spcPts val="0"/>
                        </a:spcAft>
                      </a:pPr>
                      <a:r>
                        <a:rPr lang="en-US" sz="1100" b="1">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Generation</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MSW</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Recycling</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Generation</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91621118"/>
                  </a:ext>
                </a:extLst>
              </a:tr>
              <a:tr h="184150">
                <a:tc>
                  <a:txBody>
                    <a:bodyPr/>
                    <a:lstStyle/>
                    <a:p>
                      <a:pPr marL="0" marR="0" algn="just">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FY 29-30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26,341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536</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26,877</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25,061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18,151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43,212</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454934160"/>
                  </a:ext>
                </a:extLst>
              </a:tr>
              <a:tr h="184150">
                <a:tc>
                  <a:txBody>
                    <a:bodyPr/>
                    <a:lstStyle/>
                    <a:p>
                      <a:pPr marL="0" marR="0" algn="just">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FY 39-40</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27,006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549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27,555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25,694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18,609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44,303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4114199154"/>
                  </a:ext>
                </a:extLst>
              </a:tr>
              <a:tr h="184150">
                <a:tc>
                  <a:txBody>
                    <a:bodyPr/>
                    <a:lstStyle/>
                    <a:p>
                      <a:pPr marL="0" marR="0" algn="just">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FY 49-50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28,055</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571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28,626</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26,692</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19,332</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46,024</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611507758"/>
                  </a:ext>
                </a:extLst>
              </a:tr>
              <a:tr h="184150">
                <a:tc>
                  <a:txBody>
                    <a:bodyPr/>
                    <a:lstStyle/>
                    <a:p>
                      <a:pPr marL="0" marR="0" algn="just">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FY 58-59</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29,037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591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29,628</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27,627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20,009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47,636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223967082"/>
                  </a:ext>
                </a:extLst>
              </a:tr>
            </a:tbl>
          </a:graphicData>
        </a:graphic>
      </p:graphicFrame>
      <p:sp>
        <p:nvSpPr>
          <p:cNvPr id="13" name="TextBox 12">
            <a:extLst>
              <a:ext uri="{FF2B5EF4-FFF2-40B4-BE49-F238E27FC236}">
                <a16:creationId xmlns:a16="http://schemas.microsoft.com/office/drawing/2014/main" id="{BAA6E9AF-4F7E-F9B9-9BEB-4598185EBC65}"/>
              </a:ext>
            </a:extLst>
          </p:cNvPr>
          <p:cNvSpPr txBox="1"/>
          <p:nvPr/>
        </p:nvSpPr>
        <p:spPr>
          <a:xfrm>
            <a:off x="5392756" y="35889"/>
            <a:ext cx="6329680" cy="707886"/>
          </a:xfrm>
          <a:prstGeom prst="rect">
            <a:avLst/>
          </a:prstGeom>
          <a:noFill/>
        </p:spPr>
        <p:txBody>
          <a:bodyPr wrap="square" rtlCol="0">
            <a:spAutoFit/>
          </a:bodyPr>
          <a:lstStyle/>
          <a:p>
            <a:pPr algn="ct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P</a:t>
            </a:r>
            <a:r>
              <a:rPr lang="en-US" sz="2400" b="1">
                <a:solidFill>
                  <a:srgbClr val="18445C"/>
                </a:solidFill>
                <a:effectLst/>
                <a:latin typeface="Calibri Light" panose="020F0302020204030204" pitchFamily="34" charset="0"/>
                <a:ea typeface="Calibri Light" panose="020F0302020204030204" pitchFamily="34" charset="0"/>
                <a:cs typeface="Times New Roman" panose="02020603050405020304" pitchFamily="18" charset="0"/>
              </a:rPr>
              <a:t>rojected Waste Generation – Campbell County</a:t>
            </a:r>
            <a:br>
              <a:rPr lang="en-US" sz="2400" b="1">
                <a:solidFill>
                  <a:srgbClr val="18445C"/>
                </a:solidFill>
                <a:effectLst/>
                <a:latin typeface="Calibri Light" panose="020F0302020204030204" pitchFamily="34" charset="0"/>
                <a:ea typeface="Calibri Light" panose="020F0302020204030204" pitchFamily="34" charset="0"/>
                <a:cs typeface="Times New Roman" panose="02020603050405020304" pitchFamily="18" charset="0"/>
              </a:rPr>
            </a:br>
            <a:r>
              <a:rPr lang="en-US" sz="1600" b="1">
                <a:solidFill>
                  <a:srgbClr val="18445C"/>
                </a:solidFill>
                <a:effectLst/>
                <a:latin typeface="Calibri Light" panose="020F0302020204030204" pitchFamily="34" charset="0"/>
                <a:ea typeface="Calibri Light" panose="020F0302020204030204" pitchFamily="34" charset="0"/>
                <a:cs typeface="Times New Roman" panose="02020603050405020304" pitchFamily="18" charset="0"/>
              </a:rPr>
              <a:t>(based on the current recycling programs and rates)</a:t>
            </a:r>
            <a:endParaRPr lang="en-US" sz="1600" b="1">
              <a:solidFill>
                <a:srgbClr val="18445C"/>
              </a:solidFill>
            </a:endParaRPr>
          </a:p>
        </p:txBody>
      </p:sp>
      <p:graphicFrame>
        <p:nvGraphicFramePr>
          <p:cNvPr id="15" name="Table 14">
            <a:extLst>
              <a:ext uri="{FF2B5EF4-FFF2-40B4-BE49-F238E27FC236}">
                <a16:creationId xmlns:a16="http://schemas.microsoft.com/office/drawing/2014/main" id="{8011139F-CEBD-4127-E8E7-F4916D88BAB8}"/>
              </a:ext>
            </a:extLst>
          </p:cNvPr>
          <p:cNvGraphicFramePr>
            <a:graphicFrameLocks noGrp="1"/>
          </p:cNvGraphicFramePr>
          <p:nvPr>
            <p:extLst>
              <p:ext uri="{D42A27DB-BD31-4B8C-83A1-F6EECF244321}">
                <p14:modId xmlns:p14="http://schemas.microsoft.com/office/powerpoint/2010/main" val="2824686893"/>
              </p:ext>
            </p:extLst>
          </p:nvPr>
        </p:nvGraphicFramePr>
        <p:xfrm>
          <a:off x="6099290" y="3034030"/>
          <a:ext cx="4532770" cy="3571240"/>
        </p:xfrm>
        <a:graphic>
          <a:graphicData uri="http://schemas.openxmlformats.org/drawingml/2006/table">
            <a:tbl>
              <a:tblPr firstRow="1" firstCol="1" bandRow="1"/>
              <a:tblGrid>
                <a:gridCol w="1185494">
                  <a:extLst>
                    <a:ext uri="{9D8B030D-6E8A-4147-A177-3AD203B41FA5}">
                      <a16:colId xmlns:a16="http://schemas.microsoft.com/office/drawing/2014/main" val="2579642234"/>
                    </a:ext>
                  </a:extLst>
                </a:gridCol>
                <a:gridCol w="836819">
                  <a:extLst>
                    <a:ext uri="{9D8B030D-6E8A-4147-A177-3AD203B41FA5}">
                      <a16:colId xmlns:a16="http://schemas.microsoft.com/office/drawing/2014/main" val="3453404184"/>
                    </a:ext>
                  </a:extLst>
                </a:gridCol>
                <a:gridCol w="836819">
                  <a:extLst>
                    <a:ext uri="{9D8B030D-6E8A-4147-A177-3AD203B41FA5}">
                      <a16:colId xmlns:a16="http://schemas.microsoft.com/office/drawing/2014/main" val="530759260"/>
                    </a:ext>
                  </a:extLst>
                </a:gridCol>
                <a:gridCol w="836819">
                  <a:extLst>
                    <a:ext uri="{9D8B030D-6E8A-4147-A177-3AD203B41FA5}">
                      <a16:colId xmlns:a16="http://schemas.microsoft.com/office/drawing/2014/main" val="1406049020"/>
                    </a:ext>
                  </a:extLst>
                </a:gridCol>
                <a:gridCol w="836819">
                  <a:extLst>
                    <a:ext uri="{9D8B030D-6E8A-4147-A177-3AD203B41FA5}">
                      <a16:colId xmlns:a16="http://schemas.microsoft.com/office/drawing/2014/main" val="3689359827"/>
                    </a:ext>
                  </a:extLst>
                </a:gridCol>
              </a:tblGrid>
              <a:tr h="0">
                <a:tc>
                  <a:txBody>
                    <a:bodyPr/>
                    <a:lstStyle/>
                    <a:p>
                      <a:pPr marL="0" marR="0" algn="ct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1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Residential</a:t>
                      </a: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hMerge="1">
                  <a:txBody>
                    <a:bodyPr/>
                    <a:lstStyle/>
                    <a:p>
                      <a:pPr marL="0" marR="0" algn="ct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gridSpan="2">
                  <a:txBody>
                    <a:bodyPr/>
                    <a:lstStyle/>
                    <a:p>
                      <a:pPr marL="0" marR="0" algn="ct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Commercial</a:t>
                      </a: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algn="ctr">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308869337"/>
                  </a:ext>
                </a:extLst>
              </a:tr>
              <a:tr h="0">
                <a:tc>
                  <a:txBody>
                    <a:bodyPr/>
                    <a:lstStyle/>
                    <a:p>
                      <a:pPr marL="0" marR="0" algn="l">
                        <a:spcBef>
                          <a:spcPts val="0"/>
                        </a:spcBef>
                        <a:spcAft>
                          <a:spcPts val="0"/>
                        </a:spcAft>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Material Category</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Average</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Tons</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Average</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algn="ctr">
                        <a:spcBef>
                          <a:spcPts val="0"/>
                        </a:spcBef>
                        <a:spcAft>
                          <a:spcPts val="0"/>
                        </a:spcAft>
                      </a:pPr>
                      <a:r>
                        <a:rPr lang="en-US" sz="11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Tons</a:t>
                      </a:r>
                      <a:endParaRPr lang="en-US" sz="110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8160561"/>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Organics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26.8%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7,058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18.9%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4,738</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2580001446"/>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OCC</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4.0%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1,060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9.2%</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2,309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2017569"/>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Other Fibers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7.7%</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2,041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6.6%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1,657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955643504"/>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Glass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596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330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2592379164"/>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PET</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1.9%</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509</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336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4127722486"/>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HDPE-N</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0.4%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115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0.5%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122</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299706936"/>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HDPE-C</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0.6%</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154</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0.3%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83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814433140"/>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Mixed #1-#7</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639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6.3%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1,580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175117757"/>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Other Plastics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9.3%</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2,451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12.6%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3,146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4131294783"/>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Aluminum Cans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0.5%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137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0.3%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74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476412746"/>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Ferrous Cans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291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0.6%</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143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932955430"/>
                  </a:ext>
                </a:extLst>
              </a:tr>
              <a:tr h="0">
                <a:tc>
                  <a:txBody>
                    <a:bodyPr/>
                    <a:lstStyle/>
                    <a:p>
                      <a:pPr marL="0" marR="0" algn="l">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Mixed Metals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524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765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478902057"/>
                  </a:ext>
                </a:extLst>
              </a:tr>
              <a:tr h="0">
                <a:tc>
                  <a:txBody>
                    <a:bodyPr/>
                    <a:lstStyle/>
                    <a:p>
                      <a:pPr marL="0" marR="0" algn="l">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Other Residue</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40.9%</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10,785</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39.1%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9,789</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726608130"/>
                  </a:ext>
                </a:extLst>
              </a:tr>
              <a:tr h="0">
                <a:tc>
                  <a:txBody>
                    <a:bodyPr/>
                    <a:lstStyle/>
                    <a:p>
                      <a:pPr marL="0" marR="0" algn="r">
                        <a:spcBef>
                          <a:spcPts val="0"/>
                        </a:spcBef>
                        <a:spcAft>
                          <a:spcPts val="0"/>
                        </a:spcAft>
                      </a:pPr>
                      <a:r>
                        <a:rPr lang="en-US" sz="1200" b="1">
                          <a:effectLst/>
                          <a:latin typeface="Calibri Light" panose="020F0302020204030204" pitchFamily="34" charset="0"/>
                          <a:ea typeface="Calibri Light" panose="020F0302020204030204" pitchFamily="34" charset="0"/>
                          <a:cs typeface="Times New Roman" panose="02020603050405020304" pitchFamily="18" charset="0"/>
                        </a:rPr>
                        <a:t>Total</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200" b="1">
                          <a:effectLst/>
                          <a:latin typeface="Calibri Light" panose="020F0302020204030204" pitchFamily="34" charset="0"/>
                          <a:ea typeface="Calibri Light" panose="020F0302020204030204" pitchFamily="34" charset="0"/>
                          <a:cs typeface="Times New Roman" panose="02020603050405020304" pitchFamily="18" charset="0"/>
                        </a:rPr>
                        <a:t>100%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200" b="1">
                          <a:effectLst/>
                          <a:latin typeface="Calibri Light" panose="020F0302020204030204" pitchFamily="34" charset="0"/>
                          <a:ea typeface="Calibri Light" panose="020F0302020204030204" pitchFamily="34" charset="0"/>
                          <a:cs typeface="Times New Roman" panose="02020603050405020304" pitchFamily="18" charset="0"/>
                        </a:rPr>
                        <a:t>26,361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100%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200" b="1">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25,074</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2803762352"/>
                  </a:ext>
                </a:extLst>
              </a:tr>
            </a:tbl>
          </a:graphicData>
        </a:graphic>
      </p:graphicFrame>
      <p:sp>
        <p:nvSpPr>
          <p:cNvPr id="17" name="TextBox 16">
            <a:extLst>
              <a:ext uri="{FF2B5EF4-FFF2-40B4-BE49-F238E27FC236}">
                <a16:creationId xmlns:a16="http://schemas.microsoft.com/office/drawing/2014/main" id="{8525BB60-50AD-72C8-7FBE-1D4AD6787191}"/>
              </a:ext>
            </a:extLst>
          </p:cNvPr>
          <p:cNvSpPr txBox="1"/>
          <p:nvPr/>
        </p:nvSpPr>
        <p:spPr>
          <a:xfrm>
            <a:off x="5469353" y="2487472"/>
            <a:ext cx="6329680" cy="461665"/>
          </a:xfrm>
          <a:prstGeom prst="rect">
            <a:avLst/>
          </a:prstGeom>
          <a:noFill/>
        </p:spPr>
        <p:txBody>
          <a:bodyPr wrap="square" rtlCol="0">
            <a:spAutoFit/>
          </a:bodyPr>
          <a:lstStyle/>
          <a:p>
            <a:pPr algn="ctr"/>
            <a:r>
              <a:rPr lang="en-US" sz="2400" b="1" dirty="0">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Estimated Composition</a:t>
            </a:r>
            <a:r>
              <a:rPr lang="en-US" sz="2400" b="1" baseline="30000" dirty="0">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1</a:t>
            </a:r>
            <a:r>
              <a:rPr lang="en-US" sz="2400" b="1" dirty="0">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 – Campbell County</a:t>
            </a:r>
            <a:endParaRPr lang="en-US" sz="2400" b="1" dirty="0">
              <a:solidFill>
                <a:srgbClr val="18445C"/>
              </a:solidFill>
            </a:endParaRPr>
          </a:p>
        </p:txBody>
      </p:sp>
      <p:sp>
        <p:nvSpPr>
          <p:cNvPr id="3" name="TextBox 2">
            <a:extLst>
              <a:ext uri="{FF2B5EF4-FFF2-40B4-BE49-F238E27FC236}">
                <a16:creationId xmlns:a16="http://schemas.microsoft.com/office/drawing/2014/main" id="{1D865B0A-B37A-E7DC-2D38-5C7801F54F27}"/>
              </a:ext>
            </a:extLst>
          </p:cNvPr>
          <p:cNvSpPr txBox="1"/>
          <p:nvPr/>
        </p:nvSpPr>
        <p:spPr>
          <a:xfrm>
            <a:off x="389842" y="6056846"/>
            <a:ext cx="4058178" cy="523220"/>
          </a:xfrm>
          <a:prstGeom prst="rect">
            <a:avLst/>
          </a:prstGeom>
          <a:noFill/>
        </p:spPr>
        <p:txBody>
          <a:bodyPr wrap="square" rtlCol="0">
            <a:spAutoFit/>
          </a:bodyPr>
          <a:lstStyle/>
          <a:p>
            <a:r>
              <a:rPr lang="en-US" sz="1400" b="1" dirty="0">
                <a:solidFill>
                  <a:schemeClr val="accent1">
                    <a:lumMod val="20000"/>
                    <a:lumOff val="80000"/>
                  </a:schemeClr>
                </a:solidFill>
              </a:rPr>
              <a:t>(1) Composition Estimated from Recent Studies in North Carolina and Michigan</a:t>
            </a:r>
          </a:p>
        </p:txBody>
      </p:sp>
    </p:spTree>
    <p:extLst>
      <p:ext uri="{BB962C8B-B14F-4D97-AF65-F5344CB8AC3E}">
        <p14:creationId xmlns:p14="http://schemas.microsoft.com/office/powerpoint/2010/main" val="2051573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234436"/>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3033442" cy="677108"/>
          </a:xfrm>
          <a:prstGeom prst="rect">
            <a:avLst/>
          </a:prstGeom>
        </p:spPr>
        <p:txBody>
          <a:bodyPr wrap="square">
            <a:spAutoFit/>
          </a:bodyPr>
          <a:lstStyle/>
          <a:p>
            <a:pPr lvl="0"/>
            <a:r>
              <a:rPr lang="en-IN" sz="2000" dirty="0">
                <a:solidFill>
                  <a:srgbClr val="18445C"/>
                </a:solidFill>
                <a:latin typeface="+mj-lt"/>
                <a:cs typeface="Segoe UI" panose="020B0502040204020203" pitchFamily="34" charset="0"/>
              </a:rPr>
              <a:t>1 – </a:t>
            </a:r>
            <a:r>
              <a:rPr lang="en-IN" sz="2000" b="1" dirty="0">
                <a:solidFill>
                  <a:srgbClr val="18445C"/>
                </a:solidFill>
                <a:latin typeface="+mj-lt"/>
                <a:cs typeface="Segoe UI" panose="020B0502040204020203" pitchFamily="34" charset="0"/>
              </a:rPr>
              <a:t>Landfill Expansion</a:t>
            </a:r>
          </a:p>
          <a:p>
            <a:pPr lvl="0"/>
            <a:endParaRPr lang="en-IN" sz="1800" b="1" dirty="0">
              <a:solidFill>
                <a:srgbClr val="18445C"/>
              </a:solidFill>
              <a:latin typeface="+mj-lt"/>
              <a:cs typeface="Segoe UI" panose="020B0502040204020203" pitchFamily="34" charset="0"/>
            </a:endParaRP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7" y="315366"/>
            <a:ext cx="10669044" cy="1634422"/>
          </a:xfrm>
          <a:prstGeom prst="rect">
            <a:avLst/>
          </a:prstGeom>
          <a:noFill/>
        </p:spPr>
        <p:txBody>
          <a:bodyPr wrap="square" lIns="91440" tIns="45720" rIns="91440" bIns="45720" rtlCol="0" anchor="t">
            <a:spAutoFit/>
          </a:bodyPr>
          <a:lstStyle/>
          <a:p>
            <a:pPr algn="ctr">
              <a:lnSpc>
                <a:spcPct val="70000"/>
              </a:lnSpc>
            </a:pPr>
            <a:r>
              <a:rPr lang="en-US" sz="4400" b="1" spc="-188" dirty="0">
                <a:solidFill>
                  <a:schemeClr val="bg1"/>
                </a:solidFill>
                <a:latin typeface="+mj-lt"/>
                <a:cs typeface="Poppins SemiBold"/>
              </a:rPr>
              <a:t>Background - </a:t>
            </a:r>
          </a:p>
          <a:p>
            <a:pPr algn="ctr">
              <a:lnSpc>
                <a:spcPct val="70000"/>
              </a:lnSpc>
            </a:pPr>
            <a:r>
              <a:rPr lang="en-US" sz="4400" b="1" spc="-188" dirty="0">
                <a:solidFill>
                  <a:schemeClr val="bg1"/>
                </a:solidFill>
                <a:latin typeface="+mj-lt"/>
                <a:cs typeface="Poppins SemiBold"/>
              </a:rPr>
              <a:t>Task 1: Costing of  Options</a:t>
            </a:r>
          </a:p>
          <a:p>
            <a:pPr algn="ctr">
              <a:lnSpc>
                <a:spcPct val="70000"/>
              </a:lnSpc>
            </a:pPr>
            <a:r>
              <a:rPr lang="en-US" sz="3600" spc="-188" dirty="0">
                <a:solidFill>
                  <a:schemeClr val="bg1"/>
                </a:solidFill>
                <a:latin typeface="+mj-lt"/>
                <a:ea typeface="Calibri Light"/>
                <a:cs typeface="Poppins SemiBold"/>
              </a:rPr>
              <a:t>(County-Only Waste Scenario Shown)</a:t>
            </a:r>
            <a:endParaRPr lang="en-US" sz="3600" spc="-188" dirty="0">
              <a:solidFill>
                <a:schemeClr val="bg1"/>
              </a:solidFill>
              <a:latin typeface="+mj-lt"/>
              <a:ea typeface="Calibri Light"/>
              <a:cs typeface="Poppins SemiBold" panose="00000700000000000000" pitchFamily="2" charset="0"/>
            </a:endParaRPr>
          </a:p>
          <a:p>
            <a:pPr algn="ctr">
              <a:lnSpc>
                <a:spcPct val="70000"/>
              </a:lnSpc>
            </a:pPr>
            <a:endParaRPr lang="en-US" b="1" spc="-188" dirty="0">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062188" y="3511895"/>
            <a:ext cx="3079055" cy="2215991"/>
          </a:xfrm>
          <a:prstGeom prst="rect">
            <a:avLst/>
          </a:prstGeom>
        </p:spPr>
        <p:txBody>
          <a:bodyPr wrap="square">
            <a:spAutoFit/>
          </a:bodyPr>
          <a:lstStyle/>
          <a:p>
            <a:pPr defTabSz="285750">
              <a:defRPr/>
            </a:pPr>
            <a:r>
              <a:rPr lang="en-US" sz="1600" dirty="0">
                <a:solidFill>
                  <a:prstClr val="black"/>
                </a:solidFill>
                <a:latin typeface="Calibri Light" panose="020F0302020204030204"/>
                <a:cs typeface="Segoe UI Light" panose="020B0502040204020203" pitchFamily="34" charset="0"/>
              </a:rPr>
              <a:t>	</a:t>
            </a:r>
            <a:r>
              <a:rPr lang="en-US" sz="2000" dirty="0">
                <a:solidFill>
                  <a:srgbClr val="18445C"/>
                </a:solidFill>
                <a:latin typeface="Calibri Light" panose="020F0302020204030204"/>
                <a:cs typeface="Segoe UI Light" panose="020B0502040204020203" pitchFamily="34" charset="0"/>
              </a:rPr>
              <a:t>Net Present Value (NPV)</a:t>
            </a:r>
          </a:p>
          <a:p>
            <a:pPr lvl="1" defTabSz="285750">
              <a:defRPr/>
            </a:pPr>
            <a:r>
              <a:rPr lang="en-US" sz="1600" dirty="0">
                <a:solidFill>
                  <a:srgbClr val="18445C"/>
                </a:solidFill>
                <a:latin typeface="Calibri Light" panose="020F0302020204030204"/>
                <a:cs typeface="Segoe UI Light" panose="020B0502040204020203" pitchFamily="34" charset="0"/>
              </a:rPr>
              <a:t>(Total Cost</a:t>
            </a:r>
            <a:r>
              <a:rPr lang="en-US" sz="1600" baseline="30000" dirty="0">
                <a:solidFill>
                  <a:srgbClr val="18445C"/>
                </a:solidFill>
                <a:latin typeface="Calibri Light" panose="020F0302020204030204"/>
                <a:cs typeface="Segoe UI Light" panose="020B0502040204020203" pitchFamily="34" charset="0"/>
              </a:rPr>
              <a:t>1</a:t>
            </a:r>
            <a:r>
              <a:rPr lang="en-US" sz="1600" dirty="0">
                <a:solidFill>
                  <a:srgbClr val="18445C"/>
                </a:solidFill>
                <a:latin typeface="Calibri Light" panose="020F0302020204030204"/>
                <a:cs typeface="Segoe UI Light" panose="020B0502040204020203" pitchFamily="34" charset="0"/>
              </a:rPr>
              <a:t>)</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$190M</a:t>
            </a:r>
          </a:p>
          <a:p>
            <a:pPr marL="285750" defTabSz="285750">
              <a:defRPr/>
            </a:pPr>
            <a:endParaRPr lang="en-US" sz="1600" dirty="0">
              <a:solidFill>
                <a:prstClr val="black"/>
              </a:solidFill>
              <a:latin typeface="Calibri Light" panose="020F0302020204030204"/>
              <a:cs typeface="Segoe UI Light" panose="020B0502040204020203" pitchFamily="34" charset="0"/>
            </a:endParaRPr>
          </a:p>
          <a:p>
            <a:pPr defTabSz="285750">
              <a:defRPr/>
            </a:pPr>
            <a:r>
              <a:rPr lang="en-US" sz="2000" dirty="0">
                <a:solidFill>
                  <a:srgbClr val="18445C"/>
                </a:solidFill>
                <a:latin typeface="Calibri Light" panose="020F0302020204030204"/>
                <a:cs typeface="Segoe UI Light" panose="020B0502040204020203" pitchFamily="34" charset="0"/>
              </a:rPr>
              <a:t>	First Year Break Even Tip</a:t>
            </a:r>
          </a:p>
          <a:p>
            <a:pPr lvl="1" defTabSz="285750">
              <a:defRPr/>
            </a:pPr>
            <a:r>
              <a:rPr lang="en-US" sz="1600" dirty="0">
                <a:solidFill>
                  <a:srgbClr val="18445C"/>
                </a:solidFill>
                <a:latin typeface="Calibri Light" panose="020F0302020204030204"/>
                <a:cs typeface="Segoe UI Light" panose="020B0502040204020203" pitchFamily="34" charset="0"/>
              </a:rPr>
              <a:t>(Cost per Ton)</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$150 / Ton</a:t>
            </a:r>
          </a:p>
          <a:p>
            <a:pPr marL="400050" indent="-114300" defTabSz="285750">
              <a:buFont typeface="Arial" panose="020B0604020202020204" pitchFamily="34" charset="0"/>
              <a:buChar char="•"/>
              <a:defRPr/>
            </a:pPr>
            <a:endParaRPr lang="en-US" sz="1600" dirty="0">
              <a:solidFill>
                <a:prstClr val="black"/>
              </a:solidFill>
              <a:latin typeface="Calibri Light" panose="020F0302020204030204"/>
              <a:cs typeface="Segoe UI Light" panose="020B0502040204020203" pitchFamily="34" charset="0"/>
            </a:endParaRPr>
          </a:p>
        </p:txBody>
      </p:sp>
      <p:sp>
        <p:nvSpPr>
          <p:cNvPr id="10" name="Rectangle 9">
            <a:extLst>
              <a:ext uri="{FF2B5EF4-FFF2-40B4-BE49-F238E27FC236}">
                <a16:creationId xmlns:a16="http://schemas.microsoft.com/office/drawing/2014/main" id="{9987BB5B-365B-CA76-EB98-005757E22284}"/>
              </a:ext>
            </a:extLst>
          </p:cNvPr>
          <p:cNvSpPr/>
          <p:nvPr/>
        </p:nvSpPr>
        <p:spPr>
          <a:xfrm>
            <a:off x="4694532" y="2692688"/>
            <a:ext cx="2778399" cy="677108"/>
          </a:xfrm>
          <a:prstGeom prst="rect">
            <a:avLst/>
          </a:prstGeom>
        </p:spPr>
        <p:txBody>
          <a:bodyPr wrap="square">
            <a:spAutoFit/>
          </a:bodyPr>
          <a:lstStyle/>
          <a:p>
            <a:pPr lvl="0"/>
            <a:r>
              <a:rPr lang="en-IN" sz="2000" dirty="0">
                <a:solidFill>
                  <a:srgbClr val="18445C"/>
                </a:solidFill>
                <a:latin typeface="+mj-lt"/>
                <a:cs typeface="Segoe UI" panose="020B0502040204020203" pitchFamily="34" charset="0"/>
              </a:rPr>
              <a:t>2 – </a:t>
            </a:r>
            <a:r>
              <a:rPr lang="en-IN" sz="2000" b="1" dirty="0">
                <a:solidFill>
                  <a:srgbClr val="18445C"/>
                </a:solidFill>
                <a:latin typeface="+mj-lt"/>
                <a:cs typeface="Segoe UI" panose="020B0502040204020203" pitchFamily="34" charset="0"/>
              </a:rPr>
              <a:t>New Landfill</a:t>
            </a:r>
          </a:p>
          <a:p>
            <a:pPr lvl="0"/>
            <a:endParaRPr lang="en-IN" sz="1800" b="1" dirty="0">
              <a:solidFill>
                <a:srgbClr val="18445C"/>
              </a:solidFill>
              <a:latin typeface="+mj-lt"/>
              <a:cs typeface="Segoe UI" panose="020B0502040204020203" pitchFamily="34" charset="0"/>
            </a:endParaRPr>
          </a:p>
        </p:txBody>
      </p:sp>
      <p:sp>
        <p:nvSpPr>
          <p:cNvPr id="14" name="Rectangle 13">
            <a:extLst>
              <a:ext uri="{FF2B5EF4-FFF2-40B4-BE49-F238E27FC236}">
                <a16:creationId xmlns:a16="http://schemas.microsoft.com/office/drawing/2014/main" id="{4521CD85-FFBF-7E06-EC59-03C4B072B0CA}"/>
              </a:ext>
            </a:extLst>
          </p:cNvPr>
          <p:cNvSpPr/>
          <p:nvPr/>
        </p:nvSpPr>
        <p:spPr>
          <a:xfrm>
            <a:off x="8270620" y="2696231"/>
            <a:ext cx="2778399" cy="677108"/>
          </a:xfrm>
          <a:prstGeom prst="rect">
            <a:avLst/>
          </a:prstGeom>
        </p:spPr>
        <p:txBody>
          <a:bodyPr wrap="square">
            <a:spAutoFit/>
          </a:bodyPr>
          <a:lstStyle/>
          <a:p>
            <a:pPr lvl="0"/>
            <a:r>
              <a:rPr lang="en-IN" sz="2000" dirty="0">
                <a:solidFill>
                  <a:srgbClr val="18445C"/>
                </a:solidFill>
                <a:latin typeface="+mj-lt"/>
                <a:cs typeface="Segoe UI" panose="020B0502040204020203" pitchFamily="34" charset="0"/>
              </a:rPr>
              <a:t>3 – </a:t>
            </a:r>
            <a:r>
              <a:rPr lang="en-IN" sz="2000" b="1" dirty="0">
                <a:solidFill>
                  <a:srgbClr val="18445C"/>
                </a:solidFill>
                <a:latin typeface="+mj-lt"/>
                <a:cs typeface="Segoe UI" panose="020B0502040204020203" pitchFamily="34" charset="0"/>
              </a:rPr>
              <a:t>Transfer Station</a:t>
            </a:r>
          </a:p>
          <a:p>
            <a:pPr lvl="0"/>
            <a:endParaRPr lang="en-IN" sz="1800" b="1" dirty="0">
              <a:solidFill>
                <a:srgbClr val="18445C"/>
              </a:solidFill>
              <a:latin typeface="+mj-lt"/>
              <a:cs typeface="Segoe UI" panose="020B0502040204020203" pitchFamily="34" charset="0"/>
            </a:endParaRPr>
          </a:p>
        </p:txBody>
      </p:sp>
      <p:sp>
        <p:nvSpPr>
          <p:cNvPr id="6" name="Rectangle 5">
            <a:extLst>
              <a:ext uri="{FF2B5EF4-FFF2-40B4-BE49-F238E27FC236}">
                <a16:creationId xmlns:a16="http://schemas.microsoft.com/office/drawing/2014/main" id="{FD268082-EE56-A84C-E964-A76A2FB51493}"/>
              </a:ext>
            </a:extLst>
          </p:cNvPr>
          <p:cNvSpPr/>
          <p:nvPr/>
        </p:nvSpPr>
        <p:spPr>
          <a:xfrm>
            <a:off x="4556472" y="3511894"/>
            <a:ext cx="3079055" cy="2215991"/>
          </a:xfrm>
          <a:prstGeom prst="rect">
            <a:avLst/>
          </a:prstGeom>
        </p:spPr>
        <p:txBody>
          <a:bodyPr wrap="square">
            <a:spAutoFit/>
          </a:bodyPr>
          <a:lstStyle/>
          <a:p>
            <a:pPr defTabSz="285750">
              <a:defRPr/>
            </a:pPr>
            <a:r>
              <a:rPr lang="en-US" sz="1600" dirty="0">
                <a:solidFill>
                  <a:prstClr val="black"/>
                </a:solidFill>
                <a:latin typeface="Calibri Light" panose="020F0302020204030204"/>
                <a:cs typeface="Segoe UI Light" panose="020B0502040204020203" pitchFamily="34" charset="0"/>
              </a:rPr>
              <a:t>	</a:t>
            </a:r>
            <a:r>
              <a:rPr lang="en-US" sz="2000" dirty="0">
                <a:solidFill>
                  <a:srgbClr val="18445C"/>
                </a:solidFill>
                <a:latin typeface="Calibri Light" panose="020F0302020204030204"/>
                <a:cs typeface="Segoe UI Light" panose="020B0502040204020203" pitchFamily="34" charset="0"/>
              </a:rPr>
              <a:t>Net Present Value (NPV)</a:t>
            </a:r>
          </a:p>
          <a:p>
            <a:pPr lvl="1" defTabSz="285750">
              <a:defRPr/>
            </a:pPr>
            <a:r>
              <a:rPr lang="en-US" sz="1600" dirty="0">
                <a:solidFill>
                  <a:srgbClr val="18445C"/>
                </a:solidFill>
                <a:latin typeface="Calibri Light" panose="020F0302020204030204"/>
                <a:cs typeface="Segoe UI Light" panose="020B0502040204020203" pitchFamily="34" charset="0"/>
              </a:rPr>
              <a:t>(Total Cost</a:t>
            </a:r>
            <a:r>
              <a:rPr lang="en-US" sz="1600" baseline="30000" dirty="0">
                <a:solidFill>
                  <a:srgbClr val="18445C"/>
                </a:solidFill>
                <a:latin typeface="Calibri Light" panose="020F0302020204030204"/>
                <a:cs typeface="Segoe UI Light" panose="020B0502040204020203" pitchFamily="34" charset="0"/>
              </a:rPr>
              <a:t>1</a:t>
            </a:r>
            <a:r>
              <a:rPr lang="en-US" sz="1600" dirty="0">
                <a:solidFill>
                  <a:srgbClr val="18445C"/>
                </a:solidFill>
                <a:latin typeface="Calibri Light" panose="020F0302020204030204"/>
                <a:cs typeface="Segoe UI Light" panose="020B0502040204020203" pitchFamily="34" charset="0"/>
              </a:rPr>
              <a:t>)</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$220M</a:t>
            </a:r>
          </a:p>
          <a:p>
            <a:pPr marL="285750" defTabSz="285750">
              <a:defRPr/>
            </a:pPr>
            <a:endParaRPr lang="en-US" sz="1600" dirty="0">
              <a:solidFill>
                <a:prstClr val="black"/>
              </a:solidFill>
              <a:latin typeface="Calibri Light" panose="020F0302020204030204"/>
              <a:cs typeface="Segoe UI Light" panose="020B0502040204020203" pitchFamily="34" charset="0"/>
            </a:endParaRPr>
          </a:p>
          <a:p>
            <a:pPr defTabSz="285750">
              <a:defRPr/>
            </a:pPr>
            <a:r>
              <a:rPr lang="en-US" sz="2000" dirty="0">
                <a:solidFill>
                  <a:srgbClr val="18445C"/>
                </a:solidFill>
                <a:latin typeface="Calibri Light" panose="020F0302020204030204"/>
                <a:cs typeface="Segoe UI Light" panose="020B0502040204020203" pitchFamily="34" charset="0"/>
              </a:rPr>
              <a:t>	First Year Break Even Tip</a:t>
            </a:r>
          </a:p>
          <a:p>
            <a:pPr lvl="1" defTabSz="285750">
              <a:defRPr/>
            </a:pPr>
            <a:r>
              <a:rPr lang="en-US" sz="1600" dirty="0">
                <a:solidFill>
                  <a:srgbClr val="18445C"/>
                </a:solidFill>
                <a:latin typeface="Calibri Light" panose="020F0302020204030204"/>
                <a:cs typeface="Segoe UI Light" panose="020B0502040204020203" pitchFamily="34" charset="0"/>
              </a:rPr>
              <a:t>(Cost per Ton)</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$193 / Ton</a:t>
            </a:r>
          </a:p>
          <a:p>
            <a:pPr marL="400050" indent="-114300" defTabSz="285750">
              <a:buFont typeface="Arial" panose="020B0604020202020204" pitchFamily="34" charset="0"/>
              <a:buChar char="•"/>
              <a:defRPr/>
            </a:pPr>
            <a:endParaRPr lang="en-US" sz="1600" dirty="0">
              <a:solidFill>
                <a:prstClr val="black"/>
              </a:solidFill>
              <a:latin typeface="Calibri Light" panose="020F0302020204030204"/>
              <a:cs typeface="Segoe UI Light" panose="020B0502040204020203" pitchFamily="34" charset="0"/>
            </a:endParaRPr>
          </a:p>
        </p:txBody>
      </p:sp>
      <p:sp>
        <p:nvSpPr>
          <p:cNvPr id="7" name="Rectangle 6">
            <a:extLst>
              <a:ext uri="{FF2B5EF4-FFF2-40B4-BE49-F238E27FC236}">
                <a16:creationId xmlns:a16="http://schemas.microsoft.com/office/drawing/2014/main" id="{97F558E9-4F20-8DEC-5A1E-D4A80F09B646}"/>
              </a:ext>
            </a:extLst>
          </p:cNvPr>
          <p:cNvSpPr/>
          <p:nvPr/>
        </p:nvSpPr>
        <p:spPr>
          <a:xfrm>
            <a:off x="8175287" y="3511893"/>
            <a:ext cx="3079055" cy="2215991"/>
          </a:xfrm>
          <a:prstGeom prst="rect">
            <a:avLst/>
          </a:prstGeom>
        </p:spPr>
        <p:txBody>
          <a:bodyPr wrap="square">
            <a:spAutoFit/>
          </a:bodyPr>
          <a:lstStyle/>
          <a:p>
            <a:pPr defTabSz="285750">
              <a:defRPr/>
            </a:pPr>
            <a:r>
              <a:rPr lang="en-US" sz="1600" dirty="0">
                <a:solidFill>
                  <a:prstClr val="black"/>
                </a:solidFill>
                <a:latin typeface="Calibri Light" panose="020F0302020204030204"/>
                <a:cs typeface="Segoe UI Light" panose="020B0502040204020203" pitchFamily="34" charset="0"/>
              </a:rPr>
              <a:t>	</a:t>
            </a:r>
            <a:r>
              <a:rPr lang="en-US" sz="2000" dirty="0">
                <a:solidFill>
                  <a:srgbClr val="18445C"/>
                </a:solidFill>
                <a:latin typeface="Calibri Light" panose="020F0302020204030204"/>
                <a:cs typeface="Segoe UI Light" panose="020B0502040204020203" pitchFamily="34" charset="0"/>
              </a:rPr>
              <a:t>Net Present Value (NPV) </a:t>
            </a:r>
          </a:p>
          <a:p>
            <a:pPr lvl="1" defTabSz="285750">
              <a:defRPr/>
            </a:pPr>
            <a:r>
              <a:rPr lang="en-US" sz="1600" dirty="0">
                <a:solidFill>
                  <a:srgbClr val="18445C"/>
                </a:solidFill>
                <a:latin typeface="Calibri Light" panose="020F0302020204030204"/>
                <a:cs typeface="Segoe UI Light" panose="020B0502040204020203" pitchFamily="34" charset="0"/>
              </a:rPr>
              <a:t>(Total Cost</a:t>
            </a:r>
            <a:r>
              <a:rPr lang="en-US" sz="1600" baseline="30000" dirty="0">
                <a:solidFill>
                  <a:srgbClr val="18445C"/>
                </a:solidFill>
                <a:latin typeface="Calibri Light" panose="020F0302020204030204"/>
                <a:cs typeface="Segoe UI Light" panose="020B0502040204020203" pitchFamily="34" charset="0"/>
              </a:rPr>
              <a:t>1</a:t>
            </a:r>
            <a:r>
              <a:rPr lang="en-US" sz="1600" dirty="0">
                <a:solidFill>
                  <a:srgbClr val="18445C"/>
                </a:solidFill>
                <a:latin typeface="Calibri Light" panose="020F0302020204030204"/>
                <a:cs typeface="Segoe UI Light" panose="020B0502040204020203" pitchFamily="34" charset="0"/>
              </a:rPr>
              <a:t>)</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$114M</a:t>
            </a:r>
          </a:p>
          <a:p>
            <a:pPr marL="285750" defTabSz="285750">
              <a:defRPr/>
            </a:pPr>
            <a:endParaRPr lang="en-US" sz="1600" dirty="0">
              <a:solidFill>
                <a:prstClr val="black"/>
              </a:solidFill>
              <a:latin typeface="Calibri Light" panose="020F0302020204030204"/>
              <a:cs typeface="Segoe UI Light" panose="020B0502040204020203" pitchFamily="34" charset="0"/>
            </a:endParaRPr>
          </a:p>
          <a:p>
            <a:pPr defTabSz="285750">
              <a:defRPr/>
            </a:pPr>
            <a:r>
              <a:rPr lang="en-US" sz="2000" dirty="0">
                <a:solidFill>
                  <a:srgbClr val="18445C"/>
                </a:solidFill>
                <a:latin typeface="Calibri Light" panose="020F0302020204030204"/>
                <a:cs typeface="Segoe UI Light" panose="020B0502040204020203" pitchFamily="34" charset="0"/>
              </a:rPr>
              <a:t>	First Year Break Even Tip</a:t>
            </a:r>
          </a:p>
          <a:p>
            <a:pPr lvl="1" defTabSz="285750">
              <a:defRPr/>
            </a:pPr>
            <a:r>
              <a:rPr lang="en-US" sz="1600" dirty="0">
                <a:solidFill>
                  <a:srgbClr val="18445C"/>
                </a:solidFill>
                <a:latin typeface="Calibri Light" panose="020F0302020204030204"/>
                <a:cs typeface="Segoe UI Light" panose="020B0502040204020203" pitchFamily="34" charset="0"/>
              </a:rPr>
              <a:t>(Cost per Ton)</a:t>
            </a:r>
          </a:p>
          <a:p>
            <a:pPr marL="400050" indent="-114300" defTabSz="285750">
              <a:buFont typeface="Arial" panose="020B0604020202020204" pitchFamily="34" charset="0"/>
              <a:buChar char="•"/>
              <a:defRPr/>
            </a:pPr>
            <a:r>
              <a:rPr lang="en-US" sz="1600" b="1" dirty="0">
                <a:solidFill>
                  <a:prstClr val="black"/>
                </a:solidFill>
                <a:latin typeface="Calibri Light" panose="020F0302020204030204"/>
                <a:cs typeface="Segoe UI Light" panose="020B0502040204020203" pitchFamily="34" charset="0"/>
              </a:rPr>
              <a:t>$116 / Ton</a:t>
            </a:r>
          </a:p>
          <a:p>
            <a:pPr marL="400050" indent="-114300" defTabSz="285750">
              <a:buFont typeface="Arial" panose="020B0604020202020204" pitchFamily="34" charset="0"/>
              <a:buChar char="•"/>
              <a:defRPr/>
            </a:pPr>
            <a:endParaRPr lang="en-US" sz="1600" dirty="0">
              <a:solidFill>
                <a:prstClr val="black"/>
              </a:solidFill>
              <a:latin typeface="Calibri Light" panose="020F0302020204030204"/>
              <a:cs typeface="Segoe UI Light" panose="020B0502040204020203" pitchFamily="34" charset="0"/>
            </a:endParaRPr>
          </a:p>
        </p:txBody>
      </p:sp>
      <p:sp>
        <p:nvSpPr>
          <p:cNvPr id="9" name="TextBox 8">
            <a:extLst>
              <a:ext uri="{FF2B5EF4-FFF2-40B4-BE49-F238E27FC236}">
                <a16:creationId xmlns:a16="http://schemas.microsoft.com/office/drawing/2014/main" id="{6ABC164F-BAC2-EA4A-123A-94D4D65E39A5}"/>
              </a:ext>
            </a:extLst>
          </p:cNvPr>
          <p:cNvSpPr txBox="1"/>
          <p:nvPr/>
        </p:nvSpPr>
        <p:spPr>
          <a:xfrm>
            <a:off x="1062188" y="6377992"/>
            <a:ext cx="6756400" cy="307777"/>
          </a:xfrm>
          <a:prstGeom prst="rect">
            <a:avLst/>
          </a:prstGeom>
          <a:noFill/>
        </p:spPr>
        <p:txBody>
          <a:bodyPr wrap="square" rtlCol="0">
            <a:spAutoFit/>
          </a:bodyPr>
          <a:lstStyle/>
          <a:p>
            <a:r>
              <a:rPr lang="en-US" sz="1400" b="1" dirty="0">
                <a:solidFill>
                  <a:srgbClr val="FF0000"/>
                </a:solidFill>
              </a:rPr>
              <a:t>(1) NPV is a calculation for long-term costs at today’s dollar value</a:t>
            </a:r>
          </a:p>
        </p:txBody>
      </p:sp>
    </p:spTree>
    <p:extLst>
      <p:ext uri="{BB962C8B-B14F-4D97-AF65-F5344CB8AC3E}">
        <p14:creationId xmlns:p14="http://schemas.microsoft.com/office/powerpoint/2010/main" val="900399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1232325"/>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Equipment and Infrastructure</a:t>
            </a:r>
          </a:p>
          <a:p>
            <a:pPr marL="0" marR="0" lvl="0" indent="0" algn="ctr" defTabSz="914400" rtl="0" eaLnBrk="1" fontAlgn="auto" latinLnBrk="0" hangingPunct="1">
              <a:lnSpc>
                <a:spcPct val="80000"/>
              </a:lnSpc>
              <a:spcBef>
                <a:spcPts val="0"/>
              </a:spcBef>
              <a:spcAft>
                <a:spcPts val="0"/>
              </a:spcAft>
              <a:buClrTx/>
              <a:buSzTx/>
              <a:buFontTx/>
              <a:buNone/>
              <a:tabLst/>
              <a:defRPr/>
            </a:pPr>
            <a:br>
              <a:rPr kumimoji="0" lang="en-US" sz="2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br>
            <a:r>
              <a:rPr kumimoji="0" lang="en-US" sz="2400"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Facilities needed to process recyclable materials in the County:</a:t>
            </a: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424484" y="2062717"/>
            <a:ext cx="11208716" cy="4576348"/>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7" name="Diagram 6">
            <a:extLst>
              <a:ext uri="{FF2B5EF4-FFF2-40B4-BE49-F238E27FC236}">
                <a16:creationId xmlns:a16="http://schemas.microsoft.com/office/drawing/2014/main" id="{7479B710-0333-693D-1F97-EBDCB3A6E713}"/>
              </a:ext>
            </a:extLst>
          </p:cNvPr>
          <p:cNvGraphicFramePr/>
          <p:nvPr>
            <p:extLst>
              <p:ext uri="{D42A27DB-BD31-4B8C-83A1-F6EECF244321}">
                <p14:modId xmlns:p14="http://schemas.microsoft.com/office/powerpoint/2010/main" val="1597440982"/>
              </p:ext>
            </p:extLst>
          </p:nvPr>
        </p:nvGraphicFramePr>
        <p:xfrm>
          <a:off x="659282" y="2306319"/>
          <a:ext cx="10739120" cy="4055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5995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288943"/>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Total Recycling Volume</a:t>
            </a:r>
          </a:p>
        </p:txBody>
      </p:sp>
      <p:sp>
        <p:nvSpPr>
          <p:cNvPr id="13" name="TextBox 12">
            <a:extLst>
              <a:ext uri="{FF2B5EF4-FFF2-40B4-BE49-F238E27FC236}">
                <a16:creationId xmlns:a16="http://schemas.microsoft.com/office/drawing/2014/main" id="{BAA6E9AF-4F7E-F9B9-9BEB-4598185EBC65}"/>
              </a:ext>
            </a:extLst>
          </p:cNvPr>
          <p:cNvSpPr txBox="1"/>
          <p:nvPr/>
        </p:nvSpPr>
        <p:spPr>
          <a:xfrm>
            <a:off x="5392756" y="457921"/>
            <a:ext cx="6329680" cy="461665"/>
          </a:xfrm>
          <a:prstGeom prst="rect">
            <a:avLst/>
          </a:prstGeom>
          <a:noFill/>
        </p:spPr>
        <p:txBody>
          <a:bodyPr wrap="square" rtlCol="0">
            <a:spAutoFit/>
          </a:bodyPr>
          <a:lstStyle/>
          <a:p>
            <a:pPr algn="ct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Recycled Material Collected per Program</a:t>
            </a:r>
            <a:endParaRPr lang="en-US" sz="1600" b="1">
              <a:solidFill>
                <a:srgbClr val="18445C"/>
              </a:solidFill>
            </a:endParaRPr>
          </a:p>
        </p:txBody>
      </p:sp>
      <p:sp>
        <p:nvSpPr>
          <p:cNvPr id="3" name="TextBox 2">
            <a:extLst>
              <a:ext uri="{FF2B5EF4-FFF2-40B4-BE49-F238E27FC236}">
                <a16:creationId xmlns:a16="http://schemas.microsoft.com/office/drawing/2014/main" id="{13BD0525-3180-B97C-02D0-3CE1788D79D6}"/>
              </a:ext>
            </a:extLst>
          </p:cNvPr>
          <p:cNvSpPr txBox="1"/>
          <p:nvPr/>
        </p:nvSpPr>
        <p:spPr>
          <a:xfrm>
            <a:off x="354092" y="2951684"/>
            <a:ext cx="4522346" cy="3416320"/>
          </a:xfrm>
          <a:prstGeom prst="rect">
            <a:avLst/>
          </a:prstGeom>
          <a:noFill/>
        </p:spPr>
        <p:txBody>
          <a:bodyPr wrap="square" rtlCol="0">
            <a:spAutoFit/>
          </a:bodyPr>
          <a:lstStyle/>
          <a:p>
            <a:r>
              <a:rPr lang="en-US" b="1" dirty="0">
                <a:solidFill>
                  <a:schemeClr val="bg1"/>
                </a:solidFill>
              </a:rPr>
              <a:t>Enhanced Drop-Off Single Stream Recycling</a:t>
            </a:r>
          </a:p>
          <a:p>
            <a:pPr marL="285750" indent="-285750">
              <a:buFont typeface="Wingdings" panose="05000000000000000000" pitchFamily="2" charset="2"/>
              <a:buChar char="ü"/>
            </a:pPr>
            <a:r>
              <a:rPr lang="en-US" b="1" dirty="0">
                <a:solidFill>
                  <a:schemeClr val="bg1"/>
                </a:solidFill>
              </a:rPr>
              <a:t>Green Box sites upgraded</a:t>
            </a:r>
          </a:p>
          <a:p>
            <a:pPr marL="285750" indent="-285750">
              <a:buFont typeface="Wingdings" panose="05000000000000000000" pitchFamily="2" charset="2"/>
              <a:buChar char="ü"/>
            </a:pPr>
            <a:r>
              <a:rPr lang="en-US" b="1" dirty="0">
                <a:solidFill>
                  <a:schemeClr val="bg1"/>
                </a:solidFill>
              </a:rPr>
              <a:t>Drop-off of all material</a:t>
            </a:r>
          </a:p>
          <a:p>
            <a:endParaRPr lang="en-US" b="1" dirty="0">
              <a:solidFill>
                <a:schemeClr val="bg1"/>
              </a:solidFill>
            </a:endParaRPr>
          </a:p>
          <a:p>
            <a:r>
              <a:rPr lang="en-US" b="1" dirty="0">
                <a:solidFill>
                  <a:schemeClr val="bg1"/>
                </a:solidFill>
              </a:rPr>
              <a:t>Residential Curbside Recycling</a:t>
            </a:r>
          </a:p>
          <a:p>
            <a:pPr marL="285750" indent="-285750">
              <a:buFont typeface="Wingdings" panose="05000000000000000000" pitchFamily="2" charset="2"/>
              <a:buChar char="ü"/>
            </a:pPr>
            <a:r>
              <a:rPr lang="en-US" b="1" dirty="0">
                <a:solidFill>
                  <a:schemeClr val="bg1"/>
                </a:solidFill>
              </a:rPr>
              <a:t>Every other week single stream collection</a:t>
            </a:r>
          </a:p>
          <a:p>
            <a:pPr marL="285750" indent="-285750">
              <a:buFont typeface="Wingdings" panose="05000000000000000000" pitchFamily="2" charset="2"/>
              <a:buChar char="ü"/>
            </a:pPr>
            <a:r>
              <a:rPr lang="en-US" b="1" dirty="0">
                <a:solidFill>
                  <a:schemeClr val="bg1"/>
                </a:solidFill>
              </a:rPr>
              <a:t>No opt-in fee</a:t>
            </a:r>
          </a:p>
          <a:p>
            <a:pPr marL="285750" indent="-285750">
              <a:buFont typeface="Wingdings" panose="05000000000000000000" pitchFamily="2" charset="2"/>
              <a:buChar char="ü"/>
            </a:pPr>
            <a:r>
              <a:rPr lang="en-US" b="1" dirty="0">
                <a:solidFill>
                  <a:schemeClr val="bg1"/>
                </a:solidFill>
              </a:rPr>
              <a:t>Enhanced Drop-Off also in place</a:t>
            </a:r>
          </a:p>
          <a:p>
            <a:endParaRPr lang="en-US" b="1" dirty="0">
              <a:solidFill>
                <a:schemeClr val="bg1"/>
              </a:solidFill>
            </a:endParaRPr>
          </a:p>
          <a:p>
            <a:r>
              <a:rPr lang="en-US" b="1" dirty="0">
                <a:solidFill>
                  <a:schemeClr val="bg1"/>
                </a:solidFill>
              </a:rPr>
              <a:t>Curbside Recycling w/Commercial Recycling</a:t>
            </a:r>
          </a:p>
          <a:p>
            <a:pPr marL="285750" indent="-285750">
              <a:buFont typeface="Wingdings" panose="05000000000000000000" pitchFamily="2" charset="2"/>
              <a:buChar char="ü"/>
            </a:pPr>
            <a:r>
              <a:rPr lang="en-US" b="1" dirty="0">
                <a:solidFill>
                  <a:schemeClr val="bg1"/>
                </a:solidFill>
              </a:rPr>
              <a:t>Would Require Ordinance to Require Extra Bins and Collections at Commercial Sites</a:t>
            </a:r>
          </a:p>
        </p:txBody>
      </p:sp>
      <p:graphicFrame>
        <p:nvGraphicFramePr>
          <p:cNvPr id="6" name="Table 5">
            <a:extLst>
              <a:ext uri="{FF2B5EF4-FFF2-40B4-BE49-F238E27FC236}">
                <a16:creationId xmlns:a16="http://schemas.microsoft.com/office/drawing/2014/main" id="{4928312A-526F-D9D9-E8D2-580CF784A448}"/>
              </a:ext>
            </a:extLst>
          </p:cNvPr>
          <p:cNvGraphicFramePr>
            <a:graphicFrameLocks noGrp="1"/>
          </p:cNvGraphicFramePr>
          <p:nvPr>
            <p:extLst>
              <p:ext uri="{D42A27DB-BD31-4B8C-83A1-F6EECF244321}">
                <p14:modId xmlns:p14="http://schemas.microsoft.com/office/powerpoint/2010/main" val="975543403"/>
              </p:ext>
            </p:extLst>
          </p:nvPr>
        </p:nvGraphicFramePr>
        <p:xfrm>
          <a:off x="5211762" y="1928172"/>
          <a:ext cx="6510675" cy="2138680"/>
        </p:xfrm>
        <a:graphic>
          <a:graphicData uri="http://schemas.openxmlformats.org/drawingml/2006/table">
            <a:tbl>
              <a:tblPr firstRow="1" firstCol="1" bandRow="1"/>
              <a:tblGrid>
                <a:gridCol w="2190543">
                  <a:extLst>
                    <a:ext uri="{9D8B030D-6E8A-4147-A177-3AD203B41FA5}">
                      <a16:colId xmlns:a16="http://schemas.microsoft.com/office/drawing/2014/main" val="2301583461"/>
                    </a:ext>
                  </a:extLst>
                </a:gridCol>
                <a:gridCol w="1440044">
                  <a:extLst>
                    <a:ext uri="{9D8B030D-6E8A-4147-A177-3AD203B41FA5}">
                      <a16:colId xmlns:a16="http://schemas.microsoft.com/office/drawing/2014/main" val="3562832269"/>
                    </a:ext>
                  </a:extLst>
                </a:gridCol>
                <a:gridCol w="1440044">
                  <a:extLst>
                    <a:ext uri="{9D8B030D-6E8A-4147-A177-3AD203B41FA5}">
                      <a16:colId xmlns:a16="http://schemas.microsoft.com/office/drawing/2014/main" val="220317338"/>
                    </a:ext>
                  </a:extLst>
                </a:gridCol>
                <a:gridCol w="1440044">
                  <a:extLst>
                    <a:ext uri="{9D8B030D-6E8A-4147-A177-3AD203B41FA5}">
                      <a16:colId xmlns:a16="http://schemas.microsoft.com/office/drawing/2014/main" val="4244808200"/>
                    </a:ext>
                  </a:extLst>
                </a:gridCol>
              </a:tblGrid>
              <a:tr h="471294">
                <a:tc>
                  <a:txBody>
                    <a:bodyPr/>
                    <a:lstStyle/>
                    <a:p>
                      <a:pPr marL="0" marR="0" algn="ctr">
                        <a:spcBef>
                          <a:spcPts val="0"/>
                        </a:spcBef>
                        <a:spcAft>
                          <a:spcPts val="0"/>
                        </a:spcAft>
                      </a:pPr>
                      <a:r>
                        <a:rPr lang="en-US" sz="14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Scenarios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4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Residential Single Stream TPY</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4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Commercial Single Stream TPY</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400" b="1" dirty="0">
                          <a:solidFill>
                            <a:srgbClr val="FFFFFF"/>
                          </a:solidFill>
                          <a:effectLst/>
                          <a:latin typeface="Calibri Light" panose="020F0302020204030204" pitchFamily="34" charset="0"/>
                          <a:ea typeface="Calibri Light" panose="020F0302020204030204" pitchFamily="34" charset="0"/>
                          <a:cs typeface="Times New Roman" panose="02020603050405020304" pitchFamily="18" charset="0"/>
                        </a:rPr>
                        <a:t>Total Collected Single Stream TPY</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3076268935"/>
                  </a:ext>
                </a:extLst>
              </a:tr>
              <a:tr h="268653">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Enhanced Drop-Off</a:t>
                      </a:r>
                    </a:p>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(Option 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1,400</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600</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b="1">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2,000</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2188755316"/>
                  </a:ext>
                </a:extLst>
              </a:tr>
              <a:tr h="471294">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Curbside Collection (Residential)</a:t>
                      </a:r>
                    </a:p>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(Option 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Calibri Light" panose="020F0302020204030204" pitchFamily="34" charset="0"/>
                          <a:ea typeface="Calibri Light" panose="020F0302020204030204" pitchFamily="34" charset="0"/>
                          <a:cs typeface="Times New Roman" panose="02020603050405020304" pitchFamily="18" charset="0"/>
                        </a:rPr>
                        <a:t>2,500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Calibri Light" panose="020F0302020204030204" pitchFamily="34" charset="0"/>
                          <a:ea typeface="Calibri Light" panose="020F0302020204030204" pitchFamily="34" charset="0"/>
                          <a:cs typeface="Times New Roman" panose="02020603050405020304" pitchFamily="18" charset="0"/>
                        </a:rPr>
                        <a:t>1,000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latin typeface="Calibri Light" panose="020F0302020204030204" pitchFamily="34" charset="0"/>
                          <a:ea typeface="Calibri Light" panose="020F0302020204030204" pitchFamily="34" charset="0"/>
                          <a:cs typeface="Times New Roman" panose="02020603050405020304" pitchFamily="18" charset="0"/>
                        </a:rPr>
                        <a:t>3,500</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4121690178"/>
                  </a:ext>
                </a:extLst>
              </a:tr>
              <a:tr h="471294">
                <a:tc>
                  <a:txBody>
                    <a:bodyPr/>
                    <a:lstStyle/>
                    <a:p>
                      <a:pPr marL="0" marR="0" algn="ctr">
                        <a:spcBef>
                          <a:spcPts val="0"/>
                        </a:spcBef>
                        <a:spcAft>
                          <a:spcPts val="0"/>
                        </a:spcAft>
                      </a:pPr>
                      <a:r>
                        <a:rPr lang="en-US" sz="1400" b="1">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Curbside w/ Commercial (Option 2)</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2,800</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3,200</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6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6,000</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931789496"/>
                  </a:ext>
                </a:extLst>
              </a:tr>
            </a:tbl>
          </a:graphicData>
        </a:graphic>
      </p:graphicFrame>
    </p:spTree>
    <p:extLst>
      <p:ext uri="{BB962C8B-B14F-4D97-AF65-F5344CB8AC3E}">
        <p14:creationId xmlns:p14="http://schemas.microsoft.com/office/powerpoint/2010/main" val="150770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118923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Poppins Light" panose="00000400000000000000" pitchFamily="2" charset="0"/>
              </a:rPr>
              <a:t>Total Recycling Recovery</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4400" b="1" dirty="0">
                <a:solidFill>
                  <a:schemeClr val="bg1"/>
                </a:solidFill>
                <a:latin typeface="Calibri Light" panose="020F0302020204030204"/>
                <a:cs typeface="Poppins Light" panose="00000400000000000000" pitchFamily="2" charset="0"/>
              </a:rPr>
              <a:t>MRF Options</a:t>
            </a:r>
            <a:endPar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Poppins Light" panose="00000400000000000000" pitchFamily="2" charset="0"/>
            </a:endParaRP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271305" y="1751877"/>
            <a:ext cx="11635991" cy="4609740"/>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6" name="Diagram 5">
            <a:extLst>
              <a:ext uri="{FF2B5EF4-FFF2-40B4-BE49-F238E27FC236}">
                <a16:creationId xmlns:a16="http://schemas.microsoft.com/office/drawing/2014/main" id="{6EBF42E8-9249-005B-E757-8B32EECAE9CD}"/>
              </a:ext>
            </a:extLst>
          </p:cNvPr>
          <p:cNvGraphicFramePr/>
          <p:nvPr>
            <p:extLst>
              <p:ext uri="{D42A27DB-BD31-4B8C-83A1-F6EECF244321}">
                <p14:modId xmlns:p14="http://schemas.microsoft.com/office/powerpoint/2010/main" val="2633867224"/>
              </p:ext>
            </p:extLst>
          </p:nvPr>
        </p:nvGraphicFramePr>
        <p:xfrm>
          <a:off x="659282" y="2306319"/>
          <a:ext cx="5319487" cy="4055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6">
            <a:extLst>
              <a:ext uri="{FF2B5EF4-FFF2-40B4-BE49-F238E27FC236}">
                <a16:creationId xmlns:a16="http://schemas.microsoft.com/office/drawing/2014/main" id="{30E7E0A9-F080-E51E-9938-D0DD9D1BC251}"/>
              </a:ext>
            </a:extLst>
          </p:cNvPr>
          <p:cNvGraphicFramePr>
            <a:graphicFrameLocks noGrp="1"/>
          </p:cNvGraphicFramePr>
          <p:nvPr>
            <p:extLst>
              <p:ext uri="{D42A27DB-BD31-4B8C-83A1-F6EECF244321}">
                <p14:modId xmlns:p14="http://schemas.microsoft.com/office/powerpoint/2010/main" val="158895604"/>
              </p:ext>
            </p:extLst>
          </p:nvPr>
        </p:nvGraphicFramePr>
        <p:xfrm>
          <a:off x="7171298" y="2394415"/>
          <a:ext cx="3292230" cy="2926080"/>
        </p:xfrm>
        <a:graphic>
          <a:graphicData uri="http://schemas.openxmlformats.org/drawingml/2006/table">
            <a:tbl>
              <a:tblPr>
                <a:tableStyleId>{5C22544A-7EE6-4342-B048-85BDC9FD1C3A}</a:tableStyleId>
              </a:tblPr>
              <a:tblGrid>
                <a:gridCol w="1646115">
                  <a:extLst>
                    <a:ext uri="{9D8B030D-6E8A-4147-A177-3AD203B41FA5}">
                      <a16:colId xmlns:a16="http://schemas.microsoft.com/office/drawing/2014/main" val="1392697638"/>
                    </a:ext>
                  </a:extLst>
                </a:gridCol>
                <a:gridCol w="1646115">
                  <a:extLst>
                    <a:ext uri="{9D8B030D-6E8A-4147-A177-3AD203B41FA5}">
                      <a16:colId xmlns:a16="http://schemas.microsoft.com/office/drawing/2014/main" val="1233512678"/>
                    </a:ext>
                  </a:extLst>
                </a:gridCol>
              </a:tblGrid>
              <a:tr h="190500">
                <a:tc>
                  <a:txBody>
                    <a:bodyPr/>
                    <a:lstStyle/>
                    <a:p>
                      <a:pPr algn="ctr" fontAlgn="ctr"/>
                      <a:r>
                        <a:rPr lang="en-US" sz="1600" b="1" i="0" u="none" strike="noStrike" dirty="0">
                          <a:solidFill>
                            <a:srgbClr val="000000"/>
                          </a:solidFill>
                          <a:effectLst/>
                          <a:latin typeface="Calibri" panose="020F0502020204030204" pitchFamily="34" charset="0"/>
                        </a:rPr>
                        <a:t>Material</a:t>
                      </a:r>
                    </a:p>
                  </a:txBody>
                  <a:tcPr marL="0" marR="0" marT="0" marB="0" anchor="ctr"/>
                </a:tc>
                <a:tc>
                  <a:txBody>
                    <a:bodyPr/>
                    <a:lstStyle/>
                    <a:p>
                      <a:pPr algn="ctr" fontAlgn="ctr"/>
                      <a:r>
                        <a:rPr lang="en-US" sz="1600" b="1" i="0" u="none" strike="noStrike" dirty="0">
                          <a:solidFill>
                            <a:srgbClr val="000000"/>
                          </a:solidFill>
                          <a:effectLst/>
                          <a:latin typeface="Calibri" panose="020F0502020204030204" pitchFamily="34" charset="0"/>
                        </a:rPr>
                        <a:t>Recovery Rate</a:t>
                      </a:r>
                    </a:p>
                  </a:txBody>
                  <a:tcPr marL="0" marR="0" marT="0" marB="0" anchor="ctr"/>
                </a:tc>
                <a:extLst>
                  <a:ext uri="{0D108BD9-81ED-4DB2-BD59-A6C34878D82A}">
                    <a16:rowId xmlns:a16="http://schemas.microsoft.com/office/drawing/2014/main" val="1209195845"/>
                  </a:ext>
                </a:extLst>
              </a:tr>
              <a:tr h="190500">
                <a:tc>
                  <a:txBody>
                    <a:bodyPr/>
                    <a:lstStyle/>
                    <a:p>
                      <a:pPr algn="ctr" fontAlgn="ctr"/>
                      <a:r>
                        <a:rPr lang="en-US" sz="1600" u="none" strike="noStrike" dirty="0">
                          <a:effectLst/>
                        </a:rPr>
                        <a:t>OCC</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75.0%</a:t>
                      </a:r>
                    </a:p>
                  </a:txBody>
                  <a:tcPr marL="0" marR="0" marT="0" marB="0" anchor="ctr"/>
                </a:tc>
                <a:extLst>
                  <a:ext uri="{0D108BD9-81ED-4DB2-BD59-A6C34878D82A}">
                    <a16:rowId xmlns:a16="http://schemas.microsoft.com/office/drawing/2014/main" val="3258375106"/>
                  </a:ext>
                </a:extLst>
              </a:tr>
              <a:tr h="219075">
                <a:tc>
                  <a:txBody>
                    <a:bodyPr/>
                    <a:lstStyle/>
                    <a:p>
                      <a:pPr algn="ctr" fontAlgn="ctr"/>
                      <a:r>
                        <a:rPr lang="en-US" sz="1600" u="none" strike="noStrike">
                          <a:effectLst/>
                        </a:rPr>
                        <a:t>Other Fibers</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75.0%</a:t>
                      </a:r>
                    </a:p>
                  </a:txBody>
                  <a:tcPr marL="0" marR="0" marT="0" marB="0" anchor="ctr"/>
                </a:tc>
                <a:extLst>
                  <a:ext uri="{0D108BD9-81ED-4DB2-BD59-A6C34878D82A}">
                    <a16:rowId xmlns:a16="http://schemas.microsoft.com/office/drawing/2014/main" val="3035898727"/>
                  </a:ext>
                </a:extLst>
              </a:tr>
              <a:tr h="190500">
                <a:tc>
                  <a:txBody>
                    <a:bodyPr/>
                    <a:lstStyle/>
                    <a:p>
                      <a:pPr algn="ctr" fontAlgn="ctr"/>
                      <a:r>
                        <a:rPr lang="en-US" sz="1600" u="none" strike="noStrike" dirty="0">
                          <a:effectLst/>
                        </a:rPr>
                        <a:t>Glass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25.0%</a:t>
                      </a:r>
                    </a:p>
                  </a:txBody>
                  <a:tcPr marL="0" marR="0" marT="0" marB="0" anchor="ctr"/>
                </a:tc>
                <a:extLst>
                  <a:ext uri="{0D108BD9-81ED-4DB2-BD59-A6C34878D82A}">
                    <a16:rowId xmlns:a16="http://schemas.microsoft.com/office/drawing/2014/main" val="899648980"/>
                  </a:ext>
                </a:extLst>
              </a:tr>
              <a:tr h="190500">
                <a:tc>
                  <a:txBody>
                    <a:bodyPr/>
                    <a:lstStyle/>
                    <a:p>
                      <a:pPr algn="ctr" fontAlgn="ctr"/>
                      <a:r>
                        <a:rPr lang="en-US" sz="1600" u="none" strike="noStrike" dirty="0">
                          <a:effectLst/>
                        </a:rPr>
                        <a:t>PET</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75.0%</a:t>
                      </a:r>
                    </a:p>
                  </a:txBody>
                  <a:tcPr marL="0" marR="0" marT="0" marB="0" anchor="ctr"/>
                </a:tc>
                <a:extLst>
                  <a:ext uri="{0D108BD9-81ED-4DB2-BD59-A6C34878D82A}">
                    <a16:rowId xmlns:a16="http://schemas.microsoft.com/office/drawing/2014/main" val="3113444495"/>
                  </a:ext>
                </a:extLst>
              </a:tr>
              <a:tr h="190500">
                <a:tc>
                  <a:txBody>
                    <a:bodyPr/>
                    <a:lstStyle/>
                    <a:p>
                      <a:pPr algn="ctr" fontAlgn="ctr"/>
                      <a:r>
                        <a:rPr lang="en-US" sz="1600" u="none" strike="noStrike" dirty="0">
                          <a:effectLst/>
                        </a:rPr>
                        <a:t>HDPE-N</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85.0%</a:t>
                      </a:r>
                    </a:p>
                  </a:txBody>
                  <a:tcPr marL="0" marR="0" marT="0" marB="0" anchor="ctr"/>
                </a:tc>
                <a:extLst>
                  <a:ext uri="{0D108BD9-81ED-4DB2-BD59-A6C34878D82A}">
                    <a16:rowId xmlns:a16="http://schemas.microsoft.com/office/drawing/2014/main" val="1491497087"/>
                  </a:ext>
                </a:extLst>
              </a:tr>
              <a:tr h="190500">
                <a:tc>
                  <a:txBody>
                    <a:bodyPr/>
                    <a:lstStyle/>
                    <a:p>
                      <a:pPr algn="ctr" fontAlgn="ctr"/>
                      <a:r>
                        <a:rPr lang="en-US" sz="1600" u="none" strike="noStrike" dirty="0">
                          <a:effectLst/>
                        </a:rPr>
                        <a:t>HDPE-C</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85.0%</a:t>
                      </a:r>
                    </a:p>
                  </a:txBody>
                  <a:tcPr marL="0" marR="0" marT="0" marB="0" anchor="ctr"/>
                </a:tc>
                <a:extLst>
                  <a:ext uri="{0D108BD9-81ED-4DB2-BD59-A6C34878D82A}">
                    <a16:rowId xmlns:a16="http://schemas.microsoft.com/office/drawing/2014/main" val="1981629739"/>
                  </a:ext>
                </a:extLst>
              </a:tr>
              <a:tr h="190500">
                <a:tc>
                  <a:txBody>
                    <a:bodyPr/>
                    <a:lstStyle/>
                    <a:p>
                      <a:pPr algn="ctr" fontAlgn="ctr"/>
                      <a:r>
                        <a:rPr lang="en-US" sz="1600" u="none" strike="noStrike" dirty="0">
                          <a:effectLst/>
                        </a:rPr>
                        <a:t>Mixed #1-#7</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0.0%</a:t>
                      </a:r>
                    </a:p>
                  </a:txBody>
                  <a:tcPr marL="0" marR="0" marT="0" marB="0" anchor="ctr"/>
                </a:tc>
                <a:extLst>
                  <a:ext uri="{0D108BD9-81ED-4DB2-BD59-A6C34878D82A}">
                    <a16:rowId xmlns:a16="http://schemas.microsoft.com/office/drawing/2014/main" val="2670133122"/>
                  </a:ext>
                </a:extLst>
              </a:tr>
              <a:tr h="190500">
                <a:tc>
                  <a:txBody>
                    <a:bodyPr/>
                    <a:lstStyle/>
                    <a:p>
                      <a:pPr algn="ctr" fontAlgn="ctr"/>
                      <a:r>
                        <a:rPr lang="en-US" sz="1600" u="none" strike="noStrike" dirty="0">
                          <a:effectLst/>
                        </a:rPr>
                        <a:t>Other Plastics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0.0%</a:t>
                      </a:r>
                    </a:p>
                  </a:txBody>
                  <a:tcPr marL="0" marR="0" marT="0" marB="0" anchor="ctr"/>
                </a:tc>
                <a:extLst>
                  <a:ext uri="{0D108BD9-81ED-4DB2-BD59-A6C34878D82A}">
                    <a16:rowId xmlns:a16="http://schemas.microsoft.com/office/drawing/2014/main" val="44241853"/>
                  </a:ext>
                </a:extLst>
              </a:tr>
              <a:tr h="190500">
                <a:tc>
                  <a:txBody>
                    <a:bodyPr/>
                    <a:lstStyle/>
                    <a:p>
                      <a:pPr algn="ctr" fontAlgn="ctr"/>
                      <a:r>
                        <a:rPr lang="en-US" sz="1600" u="none" strike="noStrike" dirty="0">
                          <a:effectLst/>
                        </a:rPr>
                        <a:t>Aluminum Cans</a:t>
                      </a:r>
                      <a:r>
                        <a:rPr lang="en-US" sz="1600" u="none" strike="noStrike" baseline="30000" dirty="0">
                          <a:effectLst/>
                        </a:rPr>
                        <a:t>1</a:t>
                      </a:r>
                      <a:endParaRPr lang="en-US" sz="1600" b="0" i="0" u="none" strike="noStrike" baseline="30000"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75.0%</a:t>
                      </a:r>
                    </a:p>
                  </a:txBody>
                  <a:tcPr marL="0" marR="0" marT="0" marB="0" anchor="ctr"/>
                </a:tc>
                <a:extLst>
                  <a:ext uri="{0D108BD9-81ED-4DB2-BD59-A6C34878D82A}">
                    <a16:rowId xmlns:a16="http://schemas.microsoft.com/office/drawing/2014/main" val="1042868004"/>
                  </a:ext>
                </a:extLst>
              </a:tr>
              <a:tr h="190500">
                <a:tc>
                  <a:txBody>
                    <a:bodyPr/>
                    <a:lstStyle/>
                    <a:p>
                      <a:pPr algn="ctr" fontAlgn="ctr"/>
                      <a:r>
                        <a:rPr lang="en-US" sz="1600" u="none" strike="noStrike">
                          <a:effectLst/>
                        </a:rPr>
                        <a:t>Ferrous Cans</a:t>
                      </a:r>
                      <a:endParaRPr lang="en-US" sz="16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90.0%</a:t>
                      </a:r>
                    </a:p>
                  </a:txBody>
                  <a:tcPr marL="0" marR="0" marT="0" marB="0" anchor="ctr"/>
                </a:tc>
                <a:extLst>
                  <a:ext uri="{0D108BD9-81ED-4DB2-BD59-A6C34878D82A}">
                    <a16:rowId xmlns:a16="http://schemas.microsoft.com/office/drawing/2014/main" val="3451293088"/>
                  </a:ext>
                </a:extLst>
              </a:tr>
              <a:tr h="190500">
                <a:tc>
                  <a:txBody>
                    <a:bodyPr/>
                    <a:lstStyle/>
                    <a:p>
                      <a:pPr algn="ctr" fontAlgn="ctr"/>
                      <a:r>
                        <a:rPr lang="en-US" sz="1600" u="none" strike="noStrike" dirty="0">
                          <a:effectLst/>
                        </a:rPr>
                        <a:t>Mixed Metals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600" b="0" i="0" u="none" strike="noStrike" dirty="0">
                          <a:solidFill>
                            <a:srgbClr val="000000"/>
                          </a:solidFill>
                          <a:effectLst/>
                          <a:latin typeface="Calibri" panose="020F0502020204030204" pitchFamily="34" charset="0"/>
                        </a:rPr>
                        <a:t>75.0%</a:t>
                      </a:r>
                    </a:p>
                  </a:txBody>
                  <a:tcPr marL="0" marR="0" marT="0" marB="0" anchor="ctr"/>
                </a:tc>
                <a:extLst>
                  <a:ext uri="{0D108BD9-81ED-4DB2-BD59-A6C34878D82A}">
                    <a16:rowId xmlns:a16="http://schemas.microsoft.com/office/drawing/2014/main" val="749777209"/>
                  </a:ext>
                </a:extLst>
              </a:tr>
            </a:tbl>
          </a:graphicData>
        </a:graphic>
      </p:graphicFrame>
      <p:sp>
        <p:nvSpPr>
          <p:cNvPr id="8" name="TextBox 7">
            <a:extLst>
              <a:ext uri="{FF2B5EF4-FFF2-40B4-BE49-F238E27FC236}">
                <a16:creationId xmlns:a16="http://schemas.microsoft.com/office/drawing/2014/main" id="{B5992D78-C4D0-046B-EEE0-499BF9C2E211}"/>
              </a:ext>
            </a:extLst>
          </p:cNvPr>
          <p:cNvSpPr txBox="1"/>
          <p:nvPr/>
        </p:nvSpPr>
        <p:spPr>
          <a:xfrm>
            <a:off x="6633587" y="5822660"/>
            <a:ext cx="4899131" cy="523220"/>
          </a:xfrm>
          <a:prstGeom prst="rect">
            <a:avLst/>
          </a:prstGeom>
          <a:noFill/>
        </p:spPr>
        <p:txBody>
          <a:bodyPr wrap="square" rtlCol="0">
            <a:spAutoFit/>
          </a:bodyPr>
          <a:lstStyle/>
          <a:p>
            <a:r>
              <a:rPr lang="en-US" sz="1400" b="1" dirty="0">
                <a:solidFill>
                  <a:srgbClr val="FF0000"/>
                </a:solidFill>
              </a:rPr>
              <a:t>(1) Option 2 Increases Aluminum Recovery to 90% or better with addition of an ECS unit</a:t>
            </a:r>
          </a:p>
        </p:txBody>
      </p:sp>
    </p:spTree>
    <p:extLst>
      <p:ext uri="{BB962C8B-B14F-4D97-AF65-F5344CB8AC3E}">
        <p14:creationId xmlns:p14="http://schemas.microsoft.com/office/powerpoint/2010/main" val="859696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Poppins Light" panose="00000400000000000000" pitchFamily="2" charset="0"/>
              </a:rPr>
              <a:t>Total MRF Recycling Recovery</a:t>
            </a: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271305" y="1751877"/>
            <a:ext cx="11635991" cy="481304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4" name="Table 3">
            <a:extLst>
              <a:ext uri="{FF2B5EF4-FFF2-40B4-BE49-F238E27FC236}">
                <a16:creationId xmlns:a16="http://schemas.microsoft.com/office/drawing/2014/main" id="{2D94EEFC-5DA1-4712-32D3-E171A2406440}"/>
              </a:ext>
            </a:extLst>
          </p:cNvPr>
          <p:cNvGraphicFramePr>
            <a:graphicFrameLocks noGrp="1"/>
          </p:cNvGraphicFramePr>
          <p:nvPr>
            <p:extLst>
              <p:ext uri="{D42A27DB-BD31-4B8C-83A1-F6EECF244321}">
                <p14:modId xmlns:p14="http://schemas.microsoft.com/office/powerpoint/2010/main" val="400119792"/>
              </p:ext>
            </p:extLst>
          </p:nvPr>
        </p:nvGraphicFramePr>
        <p:xfrm>
          <a:off x="1379157" y="1892720"/>
          <a:ext cx="6229644" cy="4531360"/>
        </p:xfrm>
        <a:graphic>
          <a:graphicData uri="http://schemas.openxmlformats.org/drawingml/2006/table">
            <a:tbl>
              <a:tblPr firstRow="1" firstCol="1" bandRow="1"/>
              <a:tblGrid>
                <a:gridCol w="1744299">
                  <a:extLst>
                    <a:ext uri="{9D8B030D-6E8A-4147-A177-3AD203B41FA5}">
                      <a16:colId xmlns:a16="http://schemas.microsoft.com/office/drawing/2014/main" val="2480300494"/>
                    </a:ext>
                  </a:extLst>
                </a:gridCol>
                <a:gridCol w="1495115">
                  <a:extLst>
                    <a:ext uri="{9D8B030D-6E8A-4147-A177-3AD203B41FA5}">
                      <a16:colId xmlns:a16="http://schemas.microsoft.com/office/drawing/2014/main" val="56616584"/>
                    </a:ext>
                  </a:extLst>
                </a:gridCol>
                <a:gridCol w="1495115">
                  <a:extLst>
                    <a:ext uri="{9D8B030D-6E8A-4147-A177-3AD203B41FA5}">
                      <a16:colId xmlns:a16="http://schemas.microsoft.com/office/drawing/2014/main" val="2125410760"/>
                    </a:ext>
                  </a:extLst>
                </a:gridCol>
                <a:gridCol w="1495115">
                  <a:extLst>
                    <a:ext uri="{9D8B030D-6E8A-4147-A177-3AD203B41FA5}">
                      <a16:colId xmlns:a16="http://schemas.microsoft.com/office/drawing/2014/main" val="3138197097"/>
                    </a:ext>
                  </a:extLst>
                </a:gridCol>
              </a:tblGrid>
              <a:tr h="0">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Collection Option</a:t>
                      </a:r>
                    </a:p>
                  </a:txBody>
                  <a:tcPr marL="68580" marR="68580" marT="27305" marB="27305" anchor="ctr">
                    <a:lnL w="12700" cap="flat" cmpd="sng" algn="ctr">
                      <a:solidFill>
                        <a:srgbClr val="00748D"/>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Enhanced Drop-off</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Curbside Recycling</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Curbside w/ Commercial</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extLst>
                  <a:ext uri="{0D108BD9-81ED-4DB2-BD59-A6C34878D82A}">
                    <a16:rowId xmlns:a16="http://schemas.microsoft.com/office/drawing/2014/main" val="3152517166"/>
                  </a:ext>
                </a:extLst>
              </a:tr>
              <a:tr h="0">
                <a:tc>
                  <a:txBody>
                    <a:bodyPr/>
                    <a:lstStyle/>
                    <a:p>
                      <a:pPr marL="0" marR="0" algn="ctr">
                        <a:spcBef>
                          <a:spcPts val="0"/>
                        </a:spcBef>
                        <a:spcAft>
                          <a:spcPts val="0"/>
                        </a:spcAft>
                      </a:pPr>
                      <a:r>
                        <a:rPr lang="en-US" sz="1200" b="1"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rPr>
                        <a:t>Material Category</a:t>
                      </a:r>
                      <a:endParaRPr lang="en-US" sz="1200"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200" b="1"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rPr>
                        <a:t>Total Recovered (TPY)</a:t>
                      </a:r>
                      <a:endParaRPr lang="en-US" sz="1200"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rPr>
                        <a:t>Total Recovered (TPY)</a:t>
                      </a:r>
                      <a:endParaRPr lang="en-US" sz="1200"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rPr>
                        <a:t>Total Recovered (TPY)</a:t>
                      </a:r>
                      <a:endParaRPr lang="en-US" sz="1200" dirty="0">
                        <a:solidFill>
                          <a:schemeClr val="accent2">
                            <a:lumMod val="20000"/>
                            <a:lumOff val="80000"/>
                          </a:schemeClr>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4207582934"/>
                  </a:ext>
                </a:extLst>
              </a:tr>
              <a:tr h="0">
                <a:tc>
                  <a:txBody>
                    <a:bodyPr/>
                    <a:lstStyle/>
                    <a:p>
                      <a:pPr marL="0" marR="0" algn="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Total Processed (TPY)</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2,000</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3,500</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6,000</a:t>
                      </a:r>
                      <a:endParaRPr lang="en-US" sz="1400" b="1"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189746883"/>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OCC</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1,067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1,067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1,067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1531651077"/>
                  </a:ext>
                </a:extLst>
              </a:tr>
              <a:tr h="0">
                <a:tc>
                  <a:txBody>
                    <a:bodyPr/>
                    <a:lstStyle/>
                    <a:p>
                      <a:pPr marL="0" marR="0" algn="r">
                        <a:spcBef>
                          <a:spcPts val="0"/>
                        </a:spcBef>
                        <a:spcAft>
                          <a:spcPts val="0"/>
                        </a:spcAft>
                      </a:pPr>
                      <a:r>
                        <a:rPr lang="en-US" sz="1400" b="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Other Fibers</a:t>
                      </a:r>
                      <a:endParaRPr lang="en-US" sz="1400" b="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861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861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861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629008385"/>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Glass</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205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205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205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192141156"/>
                  </a:ext>
                </a:extLst>
              </a:tr>
              <a:tr h="0">
                <a:tc>
                  <a:txBody>
                    <a:bodyPr/>
                    <a:lstStyle/>
                    <a:p>
                      <a:pPr marL="0" marR="0" algn="r">
                        <a:spcBef>
                          <a:spcPts val="0"/>
                        </a:spcBef>
                        <a:spcAft>
                          <a:spcPts val="0"/>
                        </a:spcAft>
                      </a:pPr>
                      <a:r>
                        <a:rPr lang="en-US" sz="1400" b="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PET</a:t>
                      </a:r>
                      <a:endParaRPr lang="en-US" sz="1400" b="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188</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188</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188</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318113460"/>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HDPE-N</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58</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a:effectLst/>
                          <a:latin typeface="Calibri Light" panose="020F0302020204030204" pitchFamily="34" charset="0"/>
                          <a:ea typeface="Calibri Light" panose="020F0302020204030204" pitchFamily="34" charset="0"/>
                          <a:cs typeface="Times New Roman" panose="02020603050405020304" pitchFamily="18" charset="0"/>
                        </a:rPr>
                        <a:t>58</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a:effectLst/>
                          <a:latin typeface="Calibri Light" panose="020F0302020204030204" pitchFamily="34" charset="0"/>
                          <a:ea typeface="Calibri Light" panose="020F0302020204030204" pitchFamily="34" charset="0"/>
                          <a:cs typeface="Times New Roman" panose="02020603050405020304" pitchFamily="18" charset="0"/>
                        </a:rPr>
                        <a:t>58</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4207253633"/>
                  </a:ext>
                </a:extLst>
              </a:tr>
              <a:tr h="0">
                <a:tc>
                  <a:txBody>
                    <a:bodyPr/>
                    <a:lstStyle/>
                    <a:p>
                      <a:pPr marL="0" marR="0" algn="r">
                        <a:spcBef>
                          <a:spcPts val="0"/>
                        </a:spcBef>
                        <a:spcAft>
                          <a:spcPts val="0"/>
                        </a:spcAft>
                      </a:pPr>
                      <a:r>
                        <a:rPr lang="en-US" sz="1400" b="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HDPE-C</a:t>
                      </a:r>
                      <a:endParaRPr lang="en-US" sz="1400" b="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101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101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101</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2250992412"/>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Mixed #1-#7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143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143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143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852209995"/>
                  </a:ext>
                </a:extLst>
              </a:tr>
              <a:tr h="0">
                <a:tc>
                  <a:txBody>
                    <a:bodyPr/>
                    <a:lstStyle/>
                    <a:p>
                      <a:pPr marL="0" marR="0" algn="r">
                        <a:spcBef>
                          <a:spcPts val="0"/>
                        </a:spcBef>
                        <a:spcAft>
                          <a:spcPts val="0"/>
                        </a:spcAft>
                      </a:pPr>
                      <a:r>
                        <a:rPr lang="en-US" sz="1400" b="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Other Plastics</a:t>
                      </a:r>
                      <a:endParaRPr lang="en-US" sz="1400" b="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119</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119</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119</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842806597"/>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Aluminum Cans</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51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51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51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510043503"/>
                  </a:ext>
                </a:extLst>
              </a:tr>
              <a:tr h="0">
                <a:tc>
                  <a:txBody>
                    <a:bodyPr/>
                    <a:lstStyle/>
                    <a:p>
                      <a:pPr marL="0" marR="0" algn="r">
                        <a:spcBef>
                          <a:spcPts val="0"/>
                        </a:spcBef>
                        <a:spcAft>
                          <a:spcPts val="0"/>
                        </a:spcAft>
                      </a:pPr>
                      <a:r>
                        <a:rPr lang="en-US" sz="1400" b="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Ferrous Cans</a:t>
                      </a:r>
                      <a:endParaRPr lang="en-US" sz="1400" b="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72</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72</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72</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695347644"/>
                  </a:ext>
                </a:extLst>
              </a:tr>
              <a:tr h="0">
                <a:tc>
                  <a:txBody>
                    <a:bodyPr/>
                    <a:lstStyle/>
                    <a:p>
                      <a:pPr marL="0" marR="0" algn="r">
                        <a:spcBef>
                          <a:spcPts val="0"/>
                        </a:spcBef>
                        <a:spcAft>
                          <a:spcPts val="0"/>
                        </a:spcAft>
                      </a:pPr>
                      <a:r>
                        <a:rPr lang="en-US" sz="1400" b="0" dirty="0">
                          <a:effectLst/>
                          <a:latin typeface="Calibri Light" panose="020F0302020204030204" pitchFamily="34" charset="0"/>
                          <a:ea typeface="Calibri Light" panose="020F0302020204030204" pitchFamily="34" charset="0"/>
                          <a:cs typeface="Times New Roman" panose="02020603050405020304" pitchFamily="18" charset="0"/>
                        </a:rPr>
                        <a:t>Mixed Metals</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35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35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35</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51265532"/>
                  </a:ext>
                </a:extLst>
              </a:tr>
              <a:tr h="0">
                <a:tc>
                  <a:txBody>
                    <a:bodyPr/>
                    <a:lstStyle/>
                    <a:p>
                      <a:pPr marL="0" marR="0" algn="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Remaining Residue</a:t>
                      </a:r>
                      <a:r>
                        <a:rPr lang="en-US" sz="1400" b="1" baseline="30000" dirty="0">
                          <a:effectLst/>
                          <a:latin typeface="Calibri Light" panose="020F0302020204030204" pitchFamily="34" charset="0"/>
                          <a:ea typeface="Calibri Light" panose="020F0302020204030204" pitchFamily="34" charset="0"/>
                          <a:cs typeface="Times New Roman" panose="02020603050405020304" pitchFamily="18" charset="0"/>
                        </a:rPr>
                        <a:t>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790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1,383</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2,357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390441302"/>
                  </a:ext>
                </a:extLst>
              </a:tr>
              <a:tr h="0">
                <a:tc>
                  <a:txBody>
                    <a:bodyPr/>
                    <a:lstStyle/>
                    <a:p>
                      <a:pPr marL="0" marR="0" algn="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Total Recovered</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1,210</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2,117</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3,643</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225679091"/>
                  </a:ext>
                </a:extLst>
              </a:tr>
            </a:tbl>
          </a:graphicData>
        </a:graphic>
      </p:graphicFrame>
      <p:sp>
        <p:nvSpPr>
          <p:cNvPr id="6" name="TextBox 5">
            <a:extLst>
              <a:ext uri="{FF2B5EF4-FFF2-40B4-BE49-F238E27FC236}">
                <a16:creationId xmlns:a16="http://schemas.microsoft.com/office/drawing/2014/main" id="{A99F1E67-89FD-02C9-5E89-5921FF1CFACA}"/>
              </a:ext>
            </a:extLst>
          </p:cNvPr>
          <p:cNvSpPr txBox="1"/>
          <p:nvPr/>
        </p:nvSpPr>
        <p:spPr>
          <a:xfrm>
            <a:off x="7811148" y="5900860"/>
            <a:ext cx="4298495" cy="523220"/>
          </a:xfrm>
          <a:prstGeom prst="rect">
            <a:avLst/>
          </a:prstGeom>
          <a:noFill/>
        </p:spPr>
        <p:txBody>
          <a:bodyPr wrap="square" rtlCol="0">
            <a:spAutoFit/>
          </a:bodyPr>
          <a:lstStyle/>
          <a:p>
            <a:r>
              <a:rPr lang="en-US" sz="1400" b="1" dirty="0">
                <a:solidFill>
                  <a:srgbClr val="FF0000"/>
                </a:solidFill>
              </a:rPr>
              <a:t>(1) Residue Assumed to be Sent to Transfer Station for Disposal</a:t>
            </a:r>
          </a:p>
        </p:txBody>
      </p:sp>
    </p:spTree>
    <p:extLst>
      <p:ext uri="{BB962C8B-B14F-4D97-AF65-F5344CB8AC3E}">
        <p14:creationId xmlns:p14="http://schemas.microsoft.com/office/powerpoint/2010/main" val="3798911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24F4CD-B837-4C36-82EC-12F59E35D548}"/>
              </a:ext>
            </a:extLst>
          </p:cNvPr>
          <p:cNvPicPr>
            <a:picLocks noChangeAspect="1"/>
          </p:cNvPicPr>
          <p:nvPr/>
        </p:nvPicPr>
        <p:blipFill rotWithShape="1">
          <a:blip r:embed="rId3">
            <a:extLst>
              <a:ext uri="{28A0092B-C50C-407E-A947-70E740481C1C}">
                <a14:useLocalDpi xmlns:a14="http://schemas.microsoft.com/office/drawing/2010/main" val="0"/>
              </a:ext>
            </a:extLst>
          </a:blip>
          <a:srcRect l="40304"/>
          <a:stretch/>
        </p:blipFill>
        <p:spPr>
          <a:xfrm>
            <a:off x="4918229" y="0"/>
            <a:ext cx="7278737" cy="6882981"/>
          </a:xfrm>
          <a:prstGeom prst="rect">
            <a:avLst/>
          </a:prstGeom>
        </p:spPr>
      </p:pic>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544870"/>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698012"/>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Fiscal Implications</a:t>
            </a:r>
          </a:p>
        </p:txBody>
      </p:sp>
      <p:sp>
        <p:nvSpPr>
          <p:cNvPr id="6" name="TextBox 5">
            <a:extLst>
              <a:ext uri="{FF2B5EF4-FFF2-40B4-BE49-F238E27FC236}">
                <a16:creationId xmlns:a16="http://schemas.microsoft.com/office/drawing/2014/main" id="{063DB228-68C6-EC29-4262-2634218D9F37}"/>
              </a:ext>
            </a:extLst>
          </p:cNvPr>
          <p:cNvSpPr txBox="1"/>
          <p:nvPr/>
        </p:nvSpPr>
        <p:spPr>
          <a:xfrm>
            <a:off x="321667" y="3238925"/>
            <a:ext cx="4522346" cy="3139321"/>
          </a:xfrm>
          <a:prstGeom prst="rect">
            <a:avLst/>
          </a:prstGeom>
          <a:noFill/>
        </p:spPr>
        <p:txBody>
          <a:bodyPr wrap="square" rtlCol="0">
            <a:spAutoFit/>
          </a:bodyPr>
          <a:lstStyle/>
          <a:p>
            <a:endParaRPr lang="en-US" b="1">
              <a:solidFill>
                <a:schemeClr val="bg1"/>
              </a:solidFill>
            </a:endParaRPr>
          </a:p>
          <a:p>
            <a:r>
              <a:rPr lang="en-US" b="1">
                <a:solidFill>
                  <a:schemeClr val="bg1"/>
                </a:solidFill>
              </a:rPr>
              <a:t>MRF Options</a:t>
            </a:r>
          </a:p>
          <a:p>
            <a:pPr marL="342900" indent="-342900">
              <a:buFont typeface="+mj-lt"/>
              <a:buAutoNum type="arabicPeriod"/>
            </a:pPr>
            <a:r>
              <a:rPr lang="en-US" b="1">
                <a:solidFill>
                  <a:schemeClr val="bg1"/>
                </a:solidFill>
              </a:rPr>
              <a:t>Less single-stream material processed</a:t>
            </a:r>
          </a:p>
          <a:p>
            <a:pPr marL="800100" lvl="1" indent="-342900">
              <a:buFont typeface="Arial" panose="020B0604020202020204" pitchFamily="34" charset="0"/>
              <a:buChar char="•"/>
            </a:pPr>
            <a:r>
              <a:rPr lang="en-US" b="1">
                <a:solidFill>
                  <a:schemeClr val="bg1"/>
                </a:solidFill>
              </a:rPr>
              <a:t>Requires less staffing</a:t>
            </a:r>
            <a:br>
              <a:rPr lang="en-US" b="1">
                <a:solidFill>
                  <a:schemeClr val="bg1"/>
                </a:solidFill>
              </a:rPr>
            </a:br>
            <a:r>
              <a:rPr lang="en-US" b="1">
                <a:solidFill>
                  <a:schemeClr val="bg1"/>
                </a:solidFill>
              </a:rPr>
              <a:t>2 tph capacity</a:t>
            </a:r>
          </a:p>
          <a:p>
            <a:pPr marL="800100" lvl="1" indent="-342900">
              <a:buFont typeface="Arial" panose="020B0604020202020204" pitchFamily="34" charset="0"/>
              <a:buChar char="•"/>
            </a:pPr>
            <a:endParaRPr lang="en-US" b="1">
              <a:solidFill>
                <a:schemeClr val="bg1"/>
              </a:solidFill>
            </a:endParaRPr>
          </a:p>
          <a:p>
            <a:pPr marL="342900" indent="-342900">
              <a:buFont typeface="+mj-lt"/>
              <a:buAutoNum type="arabicPeriod"/>
            </a:pPr>
            <a:r>
              <a:rPr lang="en-US" b="1">
                <a:solidFill>
                  <a:schemeClr val="bg1"/>
                </a:solidFill>
              </a:rPr>
              <a:t>Additional commercial recycling collected</a:t>
            </a:r>
          </a:p>
          <a:p>
            <a:pPr marL="800100" lvl="1" indent="-342900">
              <a:buFont typeface="Arial" panose="020B0604020202020204" pitchFamily="34" charset="0"/>
              <a:buChar char="•"/>
            </a:pPr>
            <a:r>
              <a:rPr lang="en-US" b="1">
                <a:solidFill>
                  <a:schemeClr val="bg1"/>
                </a:solidFill>
              </a:rPr>
              <a:t>Equipment enhancements</a:t>
            </a:r>
          </a:p>
          <a:p>
            <a:pPr marL="800100" lvl="1" indent="-342900">
              <a:buFont typeface="Arial" panose="020B0604020202020204" pitchFamily="34" charset="0"/>
              <a:buChar char="•"/>
            </a:pPr>
            <a:r>
              <a:rPr lang="en-US" b="1">
                <a:solidFill>
                  <a:schemeClr val="bg1"/>
                </a:solidFill>
              </a:rPr>
              <a:t>OCC screen</a:t>
            </a:r>
          </a:p>
          <a:p>
            <a:pPr marL="800100" lvl="1" indent="-342900">
              <a:buFont typeface="Arial" panose="020B0604020202020204" pitchFamily="34" charset="0"/>
              <a:buChar char="•"/>
            </a:pPr>
            <a:r>
              <a:rPr lang="en-US" b="1">
                <a:solidFill>
                  <a:schemeClr val="bg1"/>
                </a:solidFill>
              </a:rPr>
              <a:t>Eddy current separator</a:t>
            </a:r>
          </a:p>
          <a:p>
            <a:pPr marL="800100" lvl="1" indent="-342900">
              <a:buFont typeface="Arial" panose="020B0604020202020204" pitchFamily="34" charset="0"/>
              <a:buChar char="•"/>
            </a:pPr>
            <a:r>
              <a:rPr lang="en-US" b="1">
                <a:solidFill>
                  <a:schemeClr val="bg1"/>
                </a:solidFill>
              </a:rPr>
              <a:t>4 tph capacity</a:t>
            </a:r>
          </a:p>
        </p:txBody>
      </p:sp>
      <p:sp>
        <p:nvSpPr>
          <p:cNvPr id="9" name="TextBox 8">
            <a:extLst>
              <a:ext uri="{FF2B5EF4-FFF2-40B4-BE49-F238E27FC236}">
                <a16:creationId xmlns:a16="http://schemas.microsoft.com/office/drawing/2014/main" id="{659DDBCE-BE97-DEB9-ACD3-56EB16DACAB7}"/>
              </a:ext>
            </a:extLst>
          </p:cNvPr>
          <p:cNvSpPr txBox="1"/>
          <p:nvPr/>
        </p:nvSpPr>
        <p:spPr>
          <a:xfrm>
            <a:off x="5738436" y="-19268"/>
            <a:ext cx="6542112" cy="6909584"/>
          </a:xfrm>
          <a:prstGeom prst="rect">
            <a:avLst/>
          </a:prstGeom>
          <a:noFill/>
        </p:spPr>
        <p:txBody>
          <a:bodyPr wrap="square" rtlCol="0">
            <a:spAutoFit/>
          </a:bodyPr>
          <a:lstStyle/>
          <a:p>
            <a:endParaRPr lang="en-US" sz="2000" b="1">
              <a:solidFill>
                <a:srgbClr val="18445C"/>
              </a:solidFill>
            </a:endParaRPr>
          </a:p>
          <a:p>
            <a:r>
              <a:rPr lang="en-US" sz="2000" b="1">
                <a:solidFill>
                  <a:srgbClr val="18445C"/>
                </a:solidFill>
              </a:rPr>
              <a:t>MRF Facility Assumptions – Capital Costs</a:t>
            </a:r>
          </a:p>
          <a:p>
            <a:pPr marL="176213" indent="-176213">
              <a:lnSpc>
                <a:spcPct val="150000"/>
              </a:lnSpc>
              <a:buFont typeface="Arial" panose="020B0604020202020204" pitchFamily="34" charset="0"/>
              <a:buChar char="•"/>
            </a:pPr>
            <a:r>
              <a:rPr lang="en-US">
                <a:solidFill>
                  <a:srgbClr val="18445C"/>
                </a:solidFill>
              </a:rPr>
              <a:t>Co-located with Transfer Station</a:t>
            </a:r>
          </a:p>
          <a:p>
            <a:pPr marL="176213" indent="-176213">
              <a:lnSpc>
                <a:spcPct val="150000"/>
              </a:lnSpc>
              <a:buFont typeface="Arial" panose="020B0604020202020204" pitchFamily="34" charset="0"/>
              <a:buChar char="•"/>
            </a:pPr>
            <a:r>
              <a:rPr lang="en-US">
                <a:solidFill>
                  <a:srgbClr val="18445C"/>
                </a:solidFill>
              </a:rPr>
              <a:t>5 acres / 18,000 ft² building</a:t>
            </a:r>
          </a:p>
          <a:p>
            <a:pPr marL="176213" indent="-176213">
              <a:lnSpc>
                <a:spcPct val="150000"/>
              </a:lnSpc>
              <a:buFont typeface="Arial" panose="020B0604020202020204" pitchFamily="34" charset="0"/>
              <a:buChar char="•"/>
            </a:pPr>
            <a:r>
              <a:rPr lang="en-US">
                <a:solidFill>
                  <a:srgbClr val="18445C"/>
                </a:solidFill>
              </a:rPr>
              <a:t>Clear-span metal building with doors </a:t>
            </a:r>
          </a:p>
          <a:p>
            <a:pPr marL="176213" indent="-176213">
              <a:lnSpc>
                <a:spcPct val="150000"/>
              </a:lnSpc>
              <a:buFont typeface="Arial" panose="020B0604020202020204" pitchFamily="34" charset="0"/>
              <a:buChar char="•"/>
            </a:pPr>
            <a:r>
              <a:rPr lang="en-US">
                <a:solidFill>
                  <a:srgbClr val="18445C"/>
                </a:solidFill>
              </a:rPr>
              <a:t>Cement requirements: tip area/equipment processing structures</a:t>
            </a:r>
          </a:p>
          <a:p>
            <a:pPr marL="176213" indent="-176213">
              <a:lnSpc>
                <a:spcPct val="150000"/>
              </a:lnSpc>
              <a:buFont typeface="Arial" panose="020B0604020202020204" pitchFamily="34" charset="0"/>
              <a:buChar char="•"/>
            </a:pPr>
            <a:r>
              <a:rPr lang="en-US">
                <a:solidFill>
                  <a:srgbClr val="18445C"/>
                </a:solidFill>
              </a:rPr>
              <a:t>Site preparation costs: </a:t>
            </a:r>
          </a:p>
          <a:p>
            <a:pPr marL="633413" lvl="1" indent="-176213">
              <a:buFont typeface="Arial" panose="020B0604020202020204" pitchFamily="34" charset="0"/>
              <a:buChar char="•"/>
            </a:pPr>
            <a:r>
              <a:rPr lang="en-US" sz="1600">
                <a:solidFill>
                  <a:srgbClr val="18445C"/>
                </a:solidFill>
              </a:rPr>
              <a:t>Utilities, roads &amp; additional infrastructure</a:t>
            </a:r>
          </a:p>
          <a:p>
            <a:pPr marL="633413" lvl="1" indent="-176213">
              <a:buFont typeface="Arial" panose="020B0604020202020204" pitchFamily="34" charset="0"/>
              <a:buChar char="•"/>
            </a:pPr>
            <a:r>
              <a:rPr lang="en-US" sz="1600">
                <a:solidFill>
                  <a:srgbClr val="18445C"/>
                </a:solidFill>
              </a:rPr>
              <a:t>Permitting</a:t>
            </a:r>
          </a:p>
          <a:p>
            <a:pPr marL="176213" indent="-176213">
              <a:lnSpc>
                <a:spcPct val="150000"/>
              </a:lnSpc>
              <a:buFont typeface="Arial" panose="020B0604020202020204" pitchFamily="34" charset="0"/>
              <a:buChar char="•"/>
            </a:pPr>
            <a:r>
              <a:rPr lang="en-US">
                <a:solidFill>
                  <a:srgbClr val="18445C"/>
                </a:solidFill>
              </a:rPr>
              <a:t>Utilities assumed to be close by</a:t>
            </a:r>
          </a:p>
          <a:p>
            <a:pPr marL="176213" indent="-176213">
              <a:lnSpc>
                <a:spcPct val="150000"/>
              </a:lnSpc>
              <a:buFont typeface="Arial" panose="020B0604020202020204" pitchFamily="34" charset="0"/>
              <a:buChar char="•"/>
            </a:pPr>
            <a:r>
              <a:rPr lang="en-US">
                <a:solidFill>
                  <a:srgbClr val="18445C"/>
                </a:solidFill>
              </a:rPr>
              <a:t>Equipment costs: do not include a scale and scale house</a:t>
            </a:r>
          </a:p>
          <a:p>
            <a:pPr marL="176213" indent="-176213">
              <a:lnSpc>
                <a:spcPct val="150000"/>
              </a:lnSpc>
              <a:buFont typeface="Arial" panose="020B0604020202020204" pitchFamily="34" charset="0"/>
              <a:buChar char="•"/>
            </a:pPr>
            <a:r>
              <a:rPr lang="en-US">
                <a:solidFill>
                  <a:srgbClr val="18445C"/>
                </a:solidFill>
              </a:rPr>
              <a:t>Option 1 equipment:</a:t>
            </a:r>
          </a:p>
          <a:p>
            <a:pPr marL="633413" lvl="1" indent="-176213">
              <a:buFont typeface="Arial" panose="020B0604020202020204" pitchFamily="34" charset="0"/>
              <a:buChar char="•"/>
            </a:pPr>
            <a:r>
              <a:rPr lang="en-US" sz="1600">
                <a:solidFill>
                  <a:srgbClr val="18445C"/>
                </a:solidFill>
              </a:rPr>
              <a:t>Infeed chain belt conveyor</a:t>
            </a:r>
          </a:p>
          <a:p>
            <a:pPr marL="633413" lvl="1" indent="-176213">
              <a:buFont typeface="Arial" panose="020B0604020202020204" pitchFamily="34" charset="0"/>
              <a:buChar char="•"/>
            </a:pPr>
            <a:r>
              <a:rPr lang="en-US" sz="1600">
                <a:solidFill>
                  <a:srgbClr val="18445C"/>
                </a:solidFill>
              </a:rPr>
              <a:t>Sort conveyor on a bunker platform</a:t>
            </a:r>
          </a:p>
          <a:p>
            <a:pPr marL="633413" lvl="1" indent="-176213">
              <a:buFont typeface="Arial" panose="020B0604020202020204" pitchFamily="34" charset="0"/>
              <a:buChar char="•"/>
            </a:pPr>
            <a:r>
              <a:rPr lang="en-US" sz="1600">
                <a:solidFill>
                  <a:srgbClr val="18445C"/>
                </a:solidFill>
              </a:rPr>
              <a:t>2 transfer conveyors</a:t>
            </a:r>
          </a:p>
          <a:p>
            <a:pPr marL="633413" lvl="1" indent="-176213">
              <a:buFont typeface="Arial" panose="020B0604020202020204" pitchFamily="34" charset="0"/>
              <a:buChar char="•"/>
            </a:pPr>
            <a:r>
              <a:rPr lang="en-US" sz="1600">
                <a:solidFill>
                  <a:srgbClr val="18445C"/>
                </a:solidFill>
              </a:rPr>
              <a:t>Magnet</a:t>
            </a:r>
          </a:p>
          <a:p>
            <a:pPr marL="633413" lvl="1" indent="-176213">
              <a:buFont typeface="Arial" panose="020B0604020202020204" pitchFamily="34" charset="0"/>
              <a:buChar char="•"/>
            </a:pPr>
            <a:r>
              <a:rPr lang="en-US" sz="1600">
                <a:solidFill>
                  <a:srgbClr val="18445C"/>
                </a:solidFill>
              </a:rPr>
              <a:t>Baler with separate infeed conveyor</a:t>
            </a:r>
          </a:p>
          <a:p>
            <a:pPr marL="176213" indent="-176213">
              <a:lnSpc>
                <a:spcPct val="150000"/>
              </a:lnSpc>
              <a:buFont typeface="Arial" panose="020B0604020202020204" pitchFamily="34" charset="0"/>
              <a:buChar char="•"/>
            </a:pPr>
            <a:r>
              <a:rPr lang="en-US">
                <a:solidFill>
                  <a:srgbClr val="18445C"/>
                </a:solidFill>
              </a:rPr>
              <a:t>Option 2 equipment ALSO includes:</a:t>
            </a:r>
          </a:p>
          <a:p>
            <a:pPr marL="633413" lvl="1" indent="-176213">
              <a:buFont typeface="Arial" panose="020B0604020202020204" pitchFamily="34" charset="0"/>
              <a:buChar char="•"/>
            </a:pPr>
            <a:r>
              <a:rPr lang="en-US" sz="1600">
                <a:solidFill>
                  <a:srgbClr val="18445C"/>
                </a:solidFill>
              </a:rPr>
              <a:t>OCC and Fines screen</a:t>
            </a:r>
          </a:p>
          <a:p>
            <a:pPr marL="633413" lvl="1" indent="-176213">
              <a:buFont typeface="Arial" panose="020B0604020202020204" pitchFamily="34" charset="0"/>
              <a:buChar char="•"/>
            </a:pPr>
            <a:r>
              <a:rPr lang="en-US" sz="1600">
                <a:solidFill>
                  <a:srgbClr val="18445C"/>
                </a:solidFill>
              </a:rPr>
              <a:t>ECS unit</a:t>
            </a:r>
          </a:p>
          <a:p>
            <a:pPr marL="633413" lvl="1" indent="-176213">
              <a:buFont typeface="Arial" panose="020B0604020202020204" pitchFamily="34" charset="0"/>
              <a:buChar char="•"/>
            </a:pPr>
            <a:r>
              <a:rPr lang="en-US" sz="1600">
                <a:solidFill>
                  <a:srgbClr val="18445C"/>
                </a:solidFill>
              </a:rPr>
              <a:t>Additional transfer conveyor for recovered materials</a:t>
            </a:r>
          </a:p>
        </p:txBody>
      </p:sp>
      <p:pic>
        <p:nvPicPr>
          <p:cNvPr id="11" name="Picture 10" descr="A blue circle with a check mark and a piece of paper&#10;&#10;Description automatically generated">
            <a:extLst>
              <a:ext uri="{FF2B5EF4-FFF2-40B4-BE49-F238E27FC236}">
                <a16:creationId xmlns:a16="http://schemas.microsoft.com/office/drawing/2014/main" id="{08C9DC6B-9284-DD9F-EA89-6C1B029BC7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5126" y="112404"/>
            <a:ext cx="777240" cy="777240"/>
          </a:xfrm>
          <a:prstGeom prst="rect">
            <a:avLst/>
          </a:prstGeom>
        </p:spPr>
      </p:pic>
    </p:spTree>
    <p:extLst>
      <p:ext uri="{BB962C8B-B14F-4D97-AF65-F5344CB8AC3E}">
        <p14:creationId xmlns:p14="http://schemas.microsoft.com/office/powerpoint/2010/main" val="1528632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2B33983E-F778-45E0-940B-7E20E3A24575}"/>
              </a:ext>
            </a:extLst>
          </p:cNvPr>
          <p:cNvGrpSpPr/>
          <p:nvPr/>
        </p:nvGrpSpPr>
        <p:grpSpPr>
          <a:xfrm>
            <a:off x="8362445" y="1689790"/>
            <a:ext cx="439532" cy="426974"/>
            <a:chOff x="10325584" y="2210629"/>
            <a:chExt cx="597936" cy="580853"/>
          </a:xfrm>
          <a:solidFill>
            <a:schemeClr val="bg1"/>
          </a:solidFill>
        </p:grpSpPr>
        <p:sp>
          <p:nvSpPr>
            <p:cNvPr id="57" name="Freeform 248">
              <a:extLst>
                <a:ext uri="{FF2B5EF4-FFF2-40B4-BE49-F238E27FC236}">
                  <a16:creationId xmlns:a16="http://schemas.microsoft.com/office/drawing/2014/main" id="{61EC3155-26FC-4D34-AE89-EF318EE9658A}"/>
                </a:ext>
              </a:extLst>
            </p:cNvPr>
            <p:cNvSpPr>
              <a:spLocks noEditPoints="1"/>
            </p:cNvSpPr>
            <p:nvPr/>
          </p:nvSpPr>
          <p:spPr bwMode="auto">
            <a:xfrm>
              <a:off x="10325584" y="2210629"/>
              <a:ext cx="597936" cy="580853"/>
            </a:xfrm>
            <a:custGeom>
              <a:avLst/>
              <a:gdLst>
                <a:gd name="T0" fmla="*/ 140 w 280"/>
                <a:gd name="T1" fmla="*/ 268 h 272"/>
                <a:gd name="T2" fmla="*/ 50 w 280"/>
                <a:gd name="T3" fmla="*/ 230 h 272"/>
                <a:gd name="T4" fmla="*/ 50 w 280"/>
                <a:gd name="T5" fmla="*/ 50 h 272"/>
                <a:gd name="T6" fmla="*/ 230 w 280"/>
                <a:gd name="T7" fmla="*/ 50 h 272"/>
                <a:gd name="T8" fmla="*/ 230 w 280"/>
                <a:gd name="T9" fmla="*/ 50 h 272"/>
                <a:gd name="T10" fmla="*/ 230 w 280"/>
                <a:gd name="T11" fmla="*/ 230 h 272"/>
                <a:gd name="T12" fmla="*/ 140 w 280"/>
                <a:gd name="T13" fmla="*/ 268 h 272"/>
                <a:gd name="T14" fmla="*/ 140 w 280"/>
                <a:gd name="T15" fmla="*/ 20 h 272"/>
                <a:gd name="T16" fmla="*/ 55 w 280"/>
                <a:gd name="T17" fmla="*/ 55 h 272"/>
                <a:gd name="T18" fmla="*/ 55 w 280"/>
                <a:gd name="T19" fmla="*/ 225 h 272"/>
                <a:gd name="T20" fmla="*/ 225 w 280"/>
                <a:gd name="T21" fmla="*/ 225 h 272"/>
                <a:gd name="T22" fmla="*/ 225 w 280"/>
                <a:gd name="T23" fmla="*/ 55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5"/>
                    <a:pt x="50" y="230"/>
                  </a:cubicBezTo>
                  <a:cubicBezTo>
                    <a:pt x="0" y="181"/>
                    <a:pt x="0" y="99"/>
                    <a:pt x="50" y="50"/>
                  </a:cubicBezTo>
                  <a:cubicBezTo>
                    <a:pt x="99" y="0"/>
                    <a:pt x="181" y="0"/>
                    <a:pt x="230" y="50"/>
                  </a:cubicBezTo>
                  <a:cubicBezTo>
                    <a:pt x="230" y="50"/>
                    <a:pt x="230" y="50"/>
                    <a:pt x="230" y="50"/>
                  </a:cubicBezTo>
                  <a:cubicBezTo>
                    <a:pt x="280" y="99"/>
                    <a:pt x="280" y="181"/>
                    <a:pt x="230" y="230"/>
                  </a:cubicBezTo>
                  <a:cubicBezTo>
                    <a:pt x="206" y="255"/>
                    <a:pt x="173" y="268"/>
                    <a:pt x="140" y="268"/>
                  </a:cubicBezTo>
                  <a:close/>
                  <a:moveTo>
                    <a:pt x="140" y="20"/>
                  </a:moveTo>
                  <a:cubicBezTo>
                    <a:pt x="109" y="20"/>
                    <a:pt x="79" y="32"/>
                    <a:pt x="55" y="55"/>
                  </a:cubicBezTo>
                  <a:cubicBezTo>
                    <a:pt x="9" y="102"/>
                    <a:pt x="9" y="178"/>
                    <a:pt x="55" y="225"/>
                  </a:cubicBezTo>
                  <a:cubicBezTo>
                    <a:pt x="102" y="272"/>
                    <a:pt x="178" y="272"/>
                    <a:pt x="225" y="225"/>
                  </a:cubicBezTo>
                  <a:cubicBezTo>
                    <a:pt x="272" y="178"/>
                    <a:pt x="272" y="102"/>
                    <a:pt x="225" y="55"/>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9">
              <a:extLst>
                <a:ext uri="{FF2B5EF4-FFF2-40B4-BE49-F238E27FC236}">
                  <a16:creationId xmlns:a16="http://schemas.microsoft.com/office/drawing/2014/main" id="{DF7F7B4D-1431-41F4-89DD-1B8BAFAD0153}"/>
                </a:ext>
              </a:extLst>
            </p:cNvPr>
            <p:cNvSpPr>
              <a:spLocks noChangeArrowheads="1"/>
            </p:cNvSpPr>
            <p:nvPr/>
          </p:nvSpPr>
          <p:spPr bwMode="auto">
            <a:xfrm>
              <a:off x="10616010" y="2381468"/>
              <a:ext cx="17084" cy="187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50">
              <a:extLst>
                <a:ext uri="{FF2B5EF4-FFF2-40B4-BE49-F238E27FC236}">
                  <a16:creationId xmlns:a16="http://schemas.microsoft.com/office/drawing/2014/main" id="{133399C2-CCAC-423F-917F-0EC402FE1960}"/>
                </a:ext>
              </a:extLst>
            </p:cNvPr>
            <p:cNvSpPr>
              <a:spLocks noChangeArrowheads="1"/>
            </p:cNvSpPr>
            <p:nvPr/>
          </p:nvSpPr>
          <p:spPr bwMode="auto">
            <a:xfrm>
              <a:off x="10616010"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95F2E8FB-B684-4CBD-AA6E-CE4090D6082E}"/>
              </a:ext>
            </a:extLst>
          </p:cNvPr>
          <p:cNvGrpSpPr/>
          <p:nvPr/>
        </p:nvGrpSpPr>
        <p:grpSpPr>
          <a:xfrm>
            <a:off x="8077078" y="2406645"/>
            <a:ext cx="439530" cy="426972"/>
            <a:chOff x="11418953" y="2210629"/>
            <a:chExt cx="597936" cy="580853"/>
          </a:xfrm>
          <a:solidFill>
            <a:schemeClr val="bg1"/>
          </a:solidFill>
        </p:grpSpPr>
        <p:sp>
          <p:nvSpPr>
            <p:cNvPr id="61" name="Freeform 533">
              <a:extLst>
                <a:ext uri="{FF2B5EF4-FFF2-40B4-BE49-F238E27FC236}">
                  <a16:creationId xmlns:a16="http://schemas.microsoft.com/office/drawing/2014/main" id="{53470A47-2BA8-47B3-AC95-8B45B89A5184}"/>
                </a:ext>
              </a:extLst>
            </p:cNvPr>
            <p:cNvSpPr>
              <a:spLocks noEditPoints="1"/>
            </p:cNvSpPr>
            <p:nvPr/>
          </p:nvSpPr>
          <p:spPr bwMode="auto">
            <a:xfrm>
              <a:off x="11418953" y="2210629"/>
              <a:ext cx="597936" cy="580853"/>
            </a:xfrm>
            <a:custGeom>
              <a:avLst/>
              <a:gdLst>
                <a:gd name="T0" fmla="*/ 140 w 280"/>
                <a:gd name="T1" fmla="*/ 268 h 272"/>
                <a:gd name="T2" fmla="*/ 50 w 280"/>
                <a:gd name="T3" fmla="*/ 231 h 272"/>
                <a:gd name="T4" fmla="*/ 50 w 280"/>
                <a:gd name="T5" fmla="*/ 50 h 272"/>
                <a:gd name="T6" fmla="*/ 230 w 280"/>
                <a:gd name="T7" fmla="*/ 50 h 272"/>
                <a:gd name="T8" fmla="*/ 230 w 280"/>
                <a:gd name="T9" fmla="*/ 50 h 272"/>
                <a:gd name="T10" fmla="*/ 230 w 280"/>
                <a:gd name="T11" fmla="*/ 231 h 272"/>
                <a:gd name="T12" fmla="*/ 140 w 280"/>
                <a:gd name="T13" fmla="*/ 268 h 272"/>
                <a:gd name="T14" fmla="*/ 140 w 280"/>
                <a:gd name="T15" fmla="*/ 20 h 272"/>
                <a:gd name="T16" fmla="*/ 55 w 280"/>
                <a:gd name="T17" fmla="*/ 56 h 272"/>
                <a:gd name="T18" fmla="*/ 55 w 280"/>
                <a:gd name="T19" fmla="*/ 225 h 272"/>
                <a:gd name="T20" fmla="*/ 225 w 280"/>
                <a:gd name="T21" fmla="*/ 225 h 272"/>
                <a:gd name="T22" fmla="*/ 225 w 280"/>
                <a:gd name="T23" fmla="*/ 56 h 272"/>
                <a:gd name="T24" fmla="*/ 140 w 280"/>
                <a:gd name="T25" fmla="*/ 2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 h="272">
                  <a:moveTo>
                    <a:pt x="140" y="268"/>
                  </a:moveTo>
                  <a:cubicBezTo>
                    <a:pt x="107" y="268"/>
                    <a:pt x="75" y="256"/>
                    <a:pt x="50" y="231"/>
                  </a:cubicBezTo>
                  <a:cubicBezTo>
                    <a:pt x="0" y="181"/>
                    <a:pt x="0" y="100"/>
                    <a:pt x="50" y="50"/>
                  </a:cubicBezTo>
                  <a:cubicBezTo>
                    <a:pt x="99" y="0"/>
                    <a:pt x="181" y="0"/>
                    <a:pt x="230" y="50"/>
                  </a:cubicBezTo>
                  <a:cubicBezTo>
                    <a:pt x="230" y="50"/>
                    <a:pt x="230" y="50"/>
                    <a:pt x="230" y="50"/>
                  </a:cubicBezTo>
                  <a:cubicBezTo>
                    <a:pt x="280" y="100"/>
                    <a:pt x="280" y="181"/>
                    <a:pt x="230" y="231"/>
                  </a:cubicBezTo>
                  <a:cubicBezTo>
                    <a:pt x="206" y="256"/>
                    <a:pt x="173" y="268"/>
                    <a:pt x="140" y="268"/>
                  </a:cubicBezTo>
                  <a:close/>
                  <a:moveTo>
                    <a:pt x="140" y="20"/>
                  </a:moveTo>
                  <a:cubicBezTo>
                    <a:pt x="109" y="20"/>
                    <a:pt x="79" y="32"/>
                    <a:pt x="55" y="56"/>
                  </a:cubicBezTo>
                  <a:cubicBezTo>
                    <a:pt x="8" y="102"/>
                    <a:pt x="8" y="178"/>
                    <a:pt x="55" y="225"/>
                  </a:cubicBezTo>
                  <a:cubicBezTo>
                    <a:pt x="102" y="272"/>
                    <a:pt x="178" y="272"/>
                    <a:pt x="225" y="225"/>
                  </a:cubicBezTo>
                  <a:cubicBezTo>
                    <a:pt x="272" y="178"/>
                    <a:pt x="272" y="102"/>
                    <a:pt x="225" y="56"/>
                  </a:cubicBezTo>
                  <a:cubicBezTo>
                    <a:pt x="201" y="32"/>
                    <a:pt x="171" y="20"/>
                    <a:pt x="14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34">
              <a:extLst>
                <a:ext uri="{FF2B5EF4-FFF2-40B4-BE49-F238E27FC236}">
                  <a16:creationId xmlns:a16="http://schemas.microsoft.com/office/drawing/2014/main" id="{3080445B-4AAF-464D-B52A-12E3C1043A43}"/>
                </a:ext>
              </a:extLst>
            </p:cNvPr>
            <p:cNvSpPr>
              <a:spLocks noChangeArrowheads="1"/>
            </p:cNvSpPr>
            <p:nvPr/>
          </p:nvSpPr>
          <p:spPr bwMode="auto">
            <a:xfrm>
              <a:off x="11692296" y="2603559"/>
              <a:ext cx="17084" cy="341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35">
              <a:extLst>
                <a:ext uri="{FF2B5EF4-FFF2-40B4-BE49-F238E27FC236}">
                  <a16:creationId xmlns:a16="http://schemas.microsoft.com/office/drawing/2014/main" id="{3494FE85-12A5-4586-99C1-C431E1C628CB}"/>
                </a:ext>
              </a:extLst>
            </p:cNvPr>
            <p:cNvSpPr>
              <a:spLocks/>
            </p:cNvSpPr>
            <p:nvPr/>
          </p:nvSpPr>
          <p:spPr bwMode="auto">
            <a:xfrm>
              <a:off x="11641044" y="2364384"/>
              <a:ext cx="153755" cy="205006"/>
            </a:xfrm>
            <a:custGeom>
              <a:avLst/>
              <a:gdLst>
                <a:gd name="T0" fmla="*/ 32 w 72"/>
                <a:gd name="T1" fmla="*/ 96 h 96"/>
                <a:gd name="T2" fmla="*/ 24 w 72"/>
                <a:gd name="T3" fmla="*/ 96 h 96"/>
                <a:gd name="T4" fmla="*/ 24 w 72"/>
                <a:gd name="T5" fmla="*/ 92 h 96"/>
                <a:gd name="T6" fmla="*/ 42 w 72"/>
                <a:gd name="T7" fmla="*/ 57 h 96"/>
                <a:gd name="T8" fmla="*/ 64 w 72"/>
                <a:gd name="T9" fmla="*/ 32 h 96"/>
                <a:gd name="T10" fmla="*/ 36 w 72"/>
                <a:gd name="T11" fmla="*/ 8 h 96"/>
                <a:gd name="T12" fmla="*/ 8 w 72"/>
                <a:gd name="T13" fmla="*/ 24 h 96"/>
                <a:gd name="T14" fmla="*/ 0 w 72"/>
                <a:gd name="T15" fmla="*/ 24 h 96"/>
                <a:gd name="T16" fmla="*/ 36 w 72"/>
                <a:gd name="T17" fmla="*/ 0 h 96"/>
                <a:gd name="T18" fmla="*/ 72 w 72"/>
                <a:gd name="T19" fmla="*/ 32 h 96"/>
                <a:gd name="T20" fmla="*/ 46 w 72"/>
                <a:gd name="T21" fmla="*/ 64 h 96"/>
                <a:gd name="T22" fmla="*/ 32 w 72"/>
                <a:gd name="T23" fmla="*/ 92 h 96"/>
                <a:gd name="T24" fmla="*/ 32 w 7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6">
                  <a:moveTo>
                    <a:pt x="32" y="96"/>
                  </a:moveTo>
                  <a:cubicBezTo>
                    <a:pt x="24" y="96"/>
                    <a:pt x="24" y="96"/>
                    <a:pt x="24" y="96"/>
                  </a:cubicBezTo>
                  <a:cubicBezTo>
                    <a:pt x="24" y="92"/>
                    <a:pt x="24" y="92"/>
                    <a:pt x="24" y="92"/>
                  </a:cubicBezTo>
                  <a:cubicBezTo>
                    <a:pt x="24" y="66"/>
                    <a:pt x="41" y="57"/>
                    <a:pt x="42" y="57"/>
                  </a:cubicBezTo>
                  <a:cubicBezTo>
                    <a:pt x="48" y="54"/>
                    <a:pt x="64" y="43"/>
                    <a:pt x="64" y="32"/>
                  </a:cubicBezTo>
                  <a:cubicBezTo>
                    <a:pt x="64" y="18"/>
                    <a:pt x="53" y="8"/>
                    <a:pt x="36" y="8"/>
                  </a:cubicBezTo>
                  <a:cubicBezTo>
                    <a:pt x="11" y="8"/>
                    <a:pt x="8" y="17"/>
                    <a:pt x="8" y="24"/>
                  </a:cubicBezTo>
                  <a:cubicBezTo>
                    <a:pt x="0" y="24"/>
                    <a:pt x="0" y="24"/>
                    <a:pt x="0" y="24"/>
                  </a:cubicBezTo>
                  <a:cubicBezTo>
                    <a:pt x="0" y="8"/>
                    <a:pt x="12" y="0"/>
                    <a:pt x="36" y="0"/>
                  </a:cubicBezTo>
                  <a:cubicBezTo>
                    <a:pt x="57" y="0"/>
                    <a:pt x="72" y="13"/>
                    <a:pt x="72" y="32"/>
                  </a:cubicBezTo>
                  <a:cubicBezTo>
                    <a:pt x="72" y="51"/>
                    <a:pt x="47" y="63"/>
                    <a:pt x="46" y="64"/>
                  </a:cubicBezTo>
                  <a:cubicBezTo>
                    <a:pt x="45" y="64"/>
                    <a:pt x="32" y="71"/>
                    <a:pt x="32" y="92"/>
                  </a:cubicBezTo>
                  <a:lnTo>
                    <a:pt x="3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698012"/>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Fiscal Implications</a:t>
            </a:r>
          </a:p>
        </p:txBody>
      </p:sp>
      <p:graphicFrame>
        <p:nvGraphicFramePr>
          <p:cNvPr id="3" name="Table 2">
            <a:extLst>
              <a:ext uri="{FF2B5EF4-FFF2-40B4-BE49-F238E27FC236}">
                <a16:creationId xmlns:a16="http://schemas.microsoft.com/office/drawing/2014/main" id="{2F876030-40D7-BD16-B287-6BB3CF27BEA2}"/>
              </a:ext>
            </a:extLst>
          </p:cNvPr>
          <p:cNvGraphicFramePr>
            <a:graphicFrameLocks noGrp="1"/>
          </p:cNvGraphicFramePr>
          <p:nvPr>
            <p:extLst>
              <p:ext uri="{D42A27DB-BD31-4B8C-83A1-F6EECF244321}">
                <p14:modId xmlns:p14="http://schemas.microsoft.com/office/powerpoint/2010/main" val="4061075384"/>
              </p:ext>
            </p:extLst>
          </p:nvPr>
        </p:nvGraphicFramePr>
        <p:xfrm>
          <a:off x="5392756" y="498501"/>
          <a:ext cx="6453964" cy="1601470"/>
        </p:xfrm>
        <a:graphic>
          <a:graphicData uri="http://schemas.openxmlformats.org/drawingml/2006/table">
            <a:tbl>
              <a:tblPr firstRow="1" firstCol="1" bandRow="1"/>
              <a:tblGrid>
                <a:gridCol w="3570030">
                  <a:extLst>
                    <a:ext uri="{9D8B030D-6E8A-4147-A177-3AD203B41FA5}">
                      <a16:colId xmlns:a16="http://schemas.microsoft.com/office/drawing/2014/main" val="1108058729"/>
                    </a:ext>
                  </a:extLst>
                </a:gridCol>
                <a:gridCol w="1441967">
                  <a:extLst>
                    <a:ext uri="{9D8B030D-6E8A-4147-A177-3AD203B41FA5}">
                      <a16:colId xmlns:a16="http://schemas.microsoft.com/office/drawing/2014/main" val="2514193134"/>
                    </a:ext>
                  </a:extLst>
                </a:gridCol>
                <a:gridCol w="1441967">
                  <a:extLst>
                    <a:ext uri="{9D8B030D-6E8A-4147-A177-3AD203B41FA5}">
                      <a16:colId xmlns:a16="http://schemas.microsoft.com/office/drawing/2014/main" val="1913481051"/>
                    </a:ext>
                  </a:extLst>
                </a:gridCol>
              </a:tblGrid>
              <a:tr h="0">
                <a:tc>
                  <a:txBody>
                    <a:bodyPr/>
                    <a:lstStyle/>
                    <a:p>
                      <a:pPr marL="0" marR="0" algn="ctr" fontAlgn="base">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fontAlgn="base">
                        <a:spcBef>
                          <a:spcPts val="0"/>
                        </a:spcBef>
                        <a:spcAft>
                          <a:spcPts val="0"/>
                        </a:spcAft>
                      </a:pPr>
                      <a:r>
                        <a:rPr lang="en-US" sz="1100" b="1">
                          <a:solidFill>
                            <a:schemeClr val="bg1"/>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MRF Estimated Annual Cost</a:t>
                      </a: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hMerge="1">
                  <a:txBody>
                    <a:bodyPr/>
                    <a:lstStyle/>
                    <a:p>
                      <a:pPr marL="0" marR="0" algn="ctr" fontAlgn="base">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3103410202"/>
                  </a:ext>
                </a:extLst>
              </a:tr>
              <a:tr h="0">
                <a:tc>
                  <a:txBody>
                    <a:bodyPr/>
                    <a:lstStyle/>
                    <a:p>
                      <a:pPr marL="0" marR="0" algn="ctr" fontAlgn="base">
                        <a:spcBef>
                          <a:spcPts val="0"/>
                        </a:spcBef>
                        <a:spcAft>
                          <a:spcPts val="0"/>
                        </a:spcAft>
                      </a:pP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r" fontAlgn="base">
                        <a:spcBef>
                          <a:spcPts val="0"/>
                        </a:spcBef>
                        <a:spcAft>
                          <a:spcPts val="0"/>
                        </a:spcAft>
                      </a:pPr>
                      <a:r>
                        <a:rPr lang="en-US" sz="1100" b="1">
                          <a:solidFill>
                            <a:srgbClr val="FFFFFF"/>
                          </a:solidFill>
                          <a:effectLst/>
                          <a:highlight>
                            <a:srgbClr val="00748D"/>
                          </a:highlight>
                          <a:latin typeface="Calibri Light" panose="020F0302020204030204" pitchFamily="34" charset="0"/>
                          <a:ea typeface="Times New Roman" panose="02020603050405020304" pitchFamily="18" charset="0"/>
                          <a:cs typeface="Calibri Light" panose="020F0302020204030204" pitchFamily="34" charset="0"/>
                        </a:rPr>
                        <a:t>Option 1</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r" fontAlgn="base">
                        <a:spcBef>
                          <a:spcPts val="0"/>
                        </a:spcBef>
                        <a:spcAft>
                          <a:spcPts val="0"/>
                        </a:spcAft>
                      </a:pPr>
                      <a:r>
                        <a:rPr lang="en-US" sz="1100" b="1">
                          <a:solidFill>
                            <a:srgbClr val="FFFFFF"/>
                          </a:solidFill>
                          <a:effectLst/>
                          <a:highlight>
                            <a:srgbClr val="00748D"/>
                          </a:highlight>
                          <a:latin typeface="Calibri Light" panose="020F0302020204030204" pitchFamily="34" charset="0"/>
                          <a:ea typeface="Times New Roman" panose="02020603050405020304" pitchFamily="18" charset="0"/>
                          <a:cs typeface="Calibri Light" panose="020F0302020204030204" pitchFamily="34" charset="0"/>
                        </a:rPr>
                        <a:t>Option 2</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3382426036"/>
                  </a:ext>
                </a:extLst>
              </a:tr>
              <a:tr h="190500">
                <a:tc>
                  <a:txBody>
                    <a:bodyPr/>
                    <a:lstStyle/>
                    <a:p>
                      <a:pPr marL="0" marR="0" algn="just" fontAlgn="base">
                        <a:spcBef>
                          <a:spcPts val="0"/>
                        </a:spcBef>
                        <a:spcAft>
                          <a:spcPts val="0"/>
                        </a:spcAft>
                      </a:pPr>
                      <a:r>
                        <a:rPr lang="en-US" sz="1100" b="1">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Building, Equipment and Grounds Improvement Capital Costs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100">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$406,834</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$443,158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936686198"/>
                  </a:ext>
                </a:extLst>
              </a:tr>
              <a:tr h="190500">
                <a:tc>
                  <a:txBody>
                    <a:bodyPr/>
                    <a:lstStyle/>
                    <a:p>
                      <a:pPr marL="0" marR="0" algn="just" fontAlgn="base">
                        <a:spcBef>
                          <a:spcPts val="0"/>
                        </a:spcBef>
                        <a:spcAft>
                          <a:spcPts val="0"/>
                        </a:spcAft>
                      </a:pPr>
                      <a:r>
                        <a:rPr lang="en-US" sz="1100" b="1">
                          <a:effectLst/>
                          <a:latin typeface="Calibri Light" panose="020F0302020204030204" pitchFamily="34" charset="0"/>
                          <a:ea typeface="Times New Roman" panose="02020603050405020304" pitchFamily="18" charset="0"/>
                          <a:cs typeface="Calibri Light" panose="020F0302020204030204" pitchFamily="34" charset="0"/>
                        </a:rPr>
                        <a:t>Rolling Stock Capital Costs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fontAlgn="base">
                        <a:spcBef>
                          <a:spcPts val="0"/>
                        </a:spcBef>
                        <a:spcAft>
                          <a:spcPts val="0"/>
                        </a:spcAft>
                      </a:pPr>
                      <a:r>
                        <a:rPr lang="en-US" sz="1100">
                          <a:effectLst/>
                          <a:latin typeface="Calibri Light" panose="020F0302020204030204" pitchFamily="34" charset="0"/>
                          <a:ea typeface="Times New Roman" panose="02020603050405020304" pitchFamily="18" charset="0"/>
                          <a:cs typeface="Calibri Light" panose="020F0302020204030204" pitchFamily="34" charset="0"/>
                        </a:rPr>
                        <a:t>$78,671</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fontAlgn="base">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$78,671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2669043498"/>
                  </a:ext>
                </a:extLst>
              </a:tr>
              <a:tr h="173355">
                <a:tc>
                  <a:txBody>
                    <a:bodyPr/>
                    <a:lstStyle/>
                    <a:p>
                      <a:pPr marL="0" marR="0" algn="just" fontAlgn="base">
                        <a:spcBef>
                          <a:spcPts val="0"/>
                        </a:spcBef>
                        <a:spcAft>
                          <a:spcPts val="0"/>
                        </a:spcAft>
                      </a:pPr>
                      <a:r>
                        <a:rPr lang="en-US" sz="1100" b="1">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Total O&amp;M (w/o labor) with Contingency</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100">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$305,306</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$331,827</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3630935615"/>
                  </a:ext>
                </a:extLst>
              </a:tr>
              <a:tr h="190500">
                <a:tc>
                  <a:txBody>
                    <a:bodyPr/>
                    <a:lstStyle/>
                    <a:p>
                      <a:pPr marL="0" marR="0" algn="just" fontAlgn="base">
                        <a:spcBef>
                          <a:spcPts val="0"/>
                        </a:spcBef>
                        <a:spcAft>
                          <a:spcPts val="0"/>
                        </a:spcAft>
                      </a:pPr>
                      <a:r>
                        <a:rPr lang="en-US" sz="1100" b="1">
                          <a:effectLst/>
                          <a:latin typeface="Calibri Light" panose="020F0302020204030204" pitchFamily="34" charset="0"/>
                          <a:ea typeface="Times New Roman" panose="02020603050405020304" pitchFamily="18" charset="0"/>
                          <a:cs typeface="Calibri Light" panose="020F0302020204030204" pitchFamily="34" charset="0"/>
                        </a:rPr>
                        <a:t>Labor Costs </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fontAlgn="base">
                        <a:spcBef>
                          <a:spcPts val="0"/>
                        </a:spcBef>
                        <a:spcAft>
                          <a:spcPts val="0"/>
                        </a:spcAft>
                      </a:pPr>
                      <a:r>
                        <a:rPr lang="en-US" sz="1100">
                          <a:effectLst/>
                          <a:latin typeface="Calibri Light" panose="020F0302020204030204" pitchFamily="34" charset="0"/>
                          <a:ea typeface="Times New Roman" panose="02020603050405020304" pitchFamily="18" charset="0"/>
                          <a:cs typeface="Calibri Light" panose="020F0302020204030204" pitchFamily="34" charset="0"/>
                        </a:rPr>
                        <a:t>$871,817</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r" fontAlgn="base">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$871,817</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477820886"/>
                  </a:ext>
                </a:extLst>
              </a:tr>
              <a:tr h="190500">
                <a:tc>
                  <a:txBody>
                    <a:bodyPr/>
                    <a:lstStyle/>
                    <a:p>
                      <a:pPr marL="0" marR="0" algn="r" fontAlgn="base">
                        <a:spcBef>
                          <a:spcPts val="0"/>
                        </a:spcBef>
                        <a:spcAft>
                          <a:spcPts val="0"/>
                        </a:spcAft>
                      </a:pPr>
                      <a:r>
                        <a:rPr lang="en-US" sz="1400" b="1">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Total  </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400" b="1">
                          <a:solidFill>
                            <a:srgbClr val="000000"/>
                          </a:solidFill>
                          <a:effectLst/>
                          <a:highlight>
                            <a:srgbClr val="BFCDD6"/>
                          </a:highlight>
                          <a:latin typeface="Calibri Light" panose="020F0302020204030204" pitchFamily="34" charset="0"/>
                          <a:ea typeface="Times New Roman" panose="02020603050405020304" pitchFamily="18" charset="0"/>
                          <a:cs typeface="Calibri Light" panose="020F0302020204030204" pitchFamily="34" charset="0"/>
                        </a:rPr>
                        <a:t>$1,662,628</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r" fontAlgn="base">
                        <a:spcBef>
                          <a:spcPts val="0"/>
                        </a:spcBef>
                        <a:spcAft>
                          <a:spcPts val="0"/>
                        </a:spcAft>
                      </a:pPr>
                      <a:r>
                        <a:rPr lang="en-US" sz="14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$1,725,474</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2469972786"/>
                  </a:ext>
                </a:extLst>
              </a:tr>
            </a:tbl>
          </a:graphicData>
        </a:graphic>
      </p:graphicFrame>
      <p:sp>
        <p:nvSpPr>
          <p:cNvPr id="7" name="TextBox 6">
            <a:extLst>
              <a:ext uri="{FF2B5EF4-FFF2-40B4-BE49-F238E27FC236}">
                <a16:creationId xmlns:a16="http://schemas.microsoft.com/office/drawing/2014/main" id="{5473B7AC-6862-3D7C-ADA4-8F0FFDC66D68}"/>
              </a:ext>
            </a:extLst>
          </p:cNvPr>
          <p:cNvSpPr txBox="1"/>
          <p:nvPr/>
        </p:nvSpPr>
        <p:spPr>
          <a:xfrm>
            <a:off x="5392756" y="43247"/>
            <a:ext cx="6329680" cy="461665"/>
          </a:xfrm>
          <a:prstGeom prst="rect">
            <a:avLst/>
          </a:prstGeom>
          <a:noFill/>
        </p:spPr>
        <p:txBody>
          <a:bodyPr wrap="square" rtlCol="0">
            <a:spAutoFit/>
          </a:bodyPr>
          <a:lstStyle/>
          <a:p>
            <a:pPr algn="ct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Summary of Annual Capital and O&amp;M Costs</a:t>
            </a:r>
            <a:endParaRPr lang="en-US" sz="1600" b="1">
              <a:solidFill>
                <a:srgbClr val="18445C"/>
              </a:solidFill>
            </a:endParaRPr>
          </a:p>
        </p:txBody>
      </p:sp>
      <p:graphicFrame>
        <p:nvGraphicFramePr>
          <p:cNvPr id="8" name="Table 7">
            <a:extLst>
              <a:ext uri="{FF2B5EF4-FFF2-40B4-BE49-F238E27FC236}">
                <a16:creationId xmlns:a16="http://schemas.microsoft.com/office/drawing/2014/main" id="{101B313B-EA74-8E91-C763-BF216A191EDF}"/>
              </a:ext>
            </a:extLst>
          </p:cNvPr>
          <p:cNvGraphicFramePr>
            <a:graphicFrameLocks noGrp="1"/>
          </p:cNvGraphicFramePr>
          <p:nvPr>
            <p:extLst>
              <p:ext uri="{D42A27DB-BD31-4B8C-83A1-F6EECF244321}">
                <p14:modId xmlns:p14="http://schemas.microsoft.com/office/powerpoint/2010/main" val="430697509"/>
              </p:ext>
            </p:extLst>
          </p:nvPr>
        </p:nvGraphicFramePr>
        <p:xfrm>
          <a:off x="5145971" y="2977133"/>
          <a:ext cx="6856898" cy="1714500"/>
        </p:xfrm>
        <a:graphic>
          <a:graphicData uri="http://schemas.openxmlformats.org/drawingml/2006/table">
            <a:tbl>
              <a:tblPr firstRow="1" firstCol="1" bandRow="1"/>
              <a:tblGrid>
                <a:gridCol w="2740472">
                  <a:extLst>
                    <a:ext uri="{9D8B030D-6E8A-4147-A177-3AD203B41FA5}">
                      <a16:colId xmlns:a16="http://schemas.microsoft.com/office/drawing/2014/main" val="1598966241"/>
                    </a:ext>
                  </a:extLst>
                </a:gridCol>
                <a:gridCol w="1372142">
                  <a:extLst>
                    <a:ext uri="{9D8B030D-6E8A-4147-A177-3AD203B41FA5}">
                      <a16:colId xmlns:a16="http://schemas.microsoft.com/office/drawing/2014/main" val="1860039490"/>
                    </a:ext>
                  </a:extLst>
                </a:gridCol>
                <a:gridCol w="1405871">
                  <a:extLst>
                    <a:ext uri="{9D8B030D-6E8A-4147-A177-3AD203B41FA5}">
                      <a16:colId xmlns:a16="http://schemas.microsoft.com/office/drawing/2014/main" val="2668822329"/>
                    </a:ext>
                  </a:extLst>
                </a:gridCol>
                <a:gridCol w="1338413">
                  <a:extLst>
                    <a:ext uri="{9D8B030D-6E8A-4147-A177-3AD203B41FA5}">
                      <a16:colId xmlns:a16="http://schemas.microsoft.com/office/drawing/2014/main" val="728979140"/>
                    </a:ext>
                  </a:extLst>
                </a:gridCol>
              </a:tblGrid>
              <a:tr h="0">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 </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Enhanced Drop-Off Collections </a:t>
                      </a:r>
                      <a:b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b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(Option 1)</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Curbside Residential Collections </a:t>
                      </a:r>
                      <a:b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b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(Option 1)</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Curbside with Commercial Collections (Option 2)</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12561219"/>
                  </a:ext>
                </a:extLst>
              </a:tr>
              <a:tr h="0">
                <a:tc>
                  <a:txBody>
                    <a:bodyPr/>
                    <a:lstStyle/>
                    <a:p>
                      <a:pPr marL="0" marR="0" algn="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Revenue Estimate (Nov. 2023 Prices)</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$134,010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$234,518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$417,965</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2220327023"/>
                  </a:ext>
                </a:extLst>
              </a:tr>
              <a:tr h="0">
                <a:tc>
                  <a:txBody>
                    <a:bodyPr/>
                    <a:lstStyle/>
                    <a:p>
                      <a:pPr marL="0" marR="0" algn="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Estimated Hauling &amp; Disposal Diversion Savings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$92,720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$162,261</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$279,170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2347415803"/>
                  </a:ext>
                </a:extLst>
              </a:tr>
              <a:tr h="0">
                <a:tc>
                  <a:txBody>
                    <a:bodyPr/>
                    <a:lstStyle/>
                    <a:p>
                      <a:pPr marL="0" marR="0" algn="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Total Annual Revenue &amp; Disposal Diversion</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$226,730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$396,778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$697,135</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784292143"/>
                  </a:ext>
                </a:extLst>
              </a:tr>
              <a:tr h="0">
                <a:tc>
                  <a:txBody>
                    <a:bodyPr/>
                    <a:lstStyle/>
                    <a:p>
                      <a:pPr marL="0" marR="0" algn="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Annual Capital and Processing Costs</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$1,662,628</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$1,662,866</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$1,725,474</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1242188494"/>
                  </a:ext>
                </a:extLst>
              </a:tr>
              <a:tr h="0">
                <a:tc>
                  <a:txBody>
                    <a:bodyPr/>
                    <a:lstStyle/>
                    <a:p>
                      <a:pPr marL="0" marR="0" algn="r">
                        <a:spcBef>
                          <a:spcPts val="0"/>
                        </a:spcBef>
                        <a:spcAft>
                          <a:spcPts val="0"/>
                        </a:spcAft>
                      </a:pPr>
                      <a:r>
                        <a:rPr lang="en-US" sz="14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Net Difference</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($1,435,898)</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($1,266,087)</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400" b="1">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($1,028,339)</a:t>
                      </a:r>
                      <a:endParaRPr lang="en-US" sz="14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132328128"/>
                  </a:ext>
                </a:extLst>
              </a:tr>
            </a:tbl>
          </a:graphicData>
        </a:graphic>
      </p:graphicFrame>
      <p:sp>
        <p:nvSpPr>
          <p:cNvPr id="10" name="TextBox 9">
            <a:extLst>
              <a:ext uri="{FF2B5EF4-FFF2-40B4-BE49-F238E27FC236}">
                <a16:creationId xmlns:a16="http://schemas.microsoft.com/office/drawing/2014/main" id="{0FA037AA-6D2C-C674-16F5-054738F6DA74}"/>
              </a:ext>
            </a:extLst>
          </p:cNvPr>
          <p:cNvSpPr txBox="1"/>
          <p:nvPr/>
        </p:nvSpPr>
        <p:spPr>
          <a:xfrm>
            <a:off x="4792115" y="2129656"/>
            <a:ext cx="7445901" cy="830997"/>
          </a:xfrm>
          <a:prstGeom prst="rect">
            <a:avLst/>
          </a:prstGeom>
          <a:noFill/>
        </p:spPr>
        <p:txBody>
          <a:bodyPr wrap="square" rtlCol="0">
            <a:spAutoFit/>
          </a:bodyPr>
          <a:lstStyle/>
          <a:p>
            <a:pPr algn="ct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Estimated Commodity Revenue</a:t>
            </a:r>
            <a:b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b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&amp; Disposal Savings Recycling</a:t>
            </a:r>
            <a:endParaRPr lang="en-US" sz="1600" b="1">
              <a:solidFill>
                <a:srgbClr val="18445C"/>
              </a:solidFill>
            </a:endParaRPr>
          </a:p>
        </p:txBody>
      </p:sp>
      <p:graphicFrame>
        <p:nvGraphicFramePr>
          <p:cNvPr id="13" name="Table 12">
            <a:extLst>
              <a:ext uri="{FF2B5EF4-FFF2-40B4-BE49-F238E27FC236}">
                <a16:creationId xmlns:a16="http://schemas.microsoft.com/office/drawing/2014/main" id="{103BCDE3-8E74-4999-820D-528D1964CCAF}"/>
              </a:ext>
            </a:extLst>
          </p:cNvPr>
          <p:cNvGraphicFramePr>
            <a:graphicFrameLocks noGrp="1"/>
          </p:cNvGraphicFramePr>
          <p:nvPr>
            <p:extLst>
              <p:ext uri="{D42A27DB-BD31-4B8C-83A1-F6EECF244321}">
                <p14:modId xmlns:p14="http://schemas.microsoft.com/office/powerpoint/2010/main" val="2326044989"/>
              </p:ext>
            </p:extLst>
          </p:nvPr>
        </p:nvGraphicFramePr>
        <p:xfrm>
          <a:off x="5511402" y="5696167"/>
          <a:ext cx="6072808" cy="1056640"/>
        </p:xfrm>
        <a:graphic>
          <a:graphicData uri="http://schemas.openxmlformats.org/drawingml/2006/table">
            <a:tbl>
              <a:tblPr firstRow="1" firstCol="1" bandRow="1"/>
              <a:tblGrid>
                <a:gridCol w="2848332">
                  <a:extLst>
                    <a:ext uri="{9D8B030D-6E8A-4147-A177-3AD203B41FA5}">
                      <a16:colId xmlns:a16="http://schemas.microsoft.com/office/drawing/2014/main" val="3761085132"/>
                    </a:ext>
                  </a:extLst>
                </a:gridCol>
                <a:gridCol w="842455">
                  <a:extLst>
                    <a:ext uri="{9D8B030D-6E8A-4147-A177-3AD203B41FA5}">
                      <a16:colId xmlns:a16="http://schemas.microsoft.com/office/drawing/2014/main" val="1859183625"/>
                    </a:ext>
                  </a:extLst>
                </a:gridCol>
                <a:gridCol w="1127086">
                  <a:extLst>
                    <a:ext uri="{9D8B030D-6E8A-4147-A177-3AD203B41FA5}">
                      <a16:colId xmlns:a16="http://schemas.microsoft.com/office/drawing/2014/main" val="3856671573"/>
                    </a:ext>
                  </a:extLst>
                </a:gridCol>
                <a:gridCol w="1254935">
                  <a:extLst>
                    <a:ext uri="{9D8B030D-6E8A-4147-A177-3AD203B41FA5}">
                      <a16:colId xmlns:a16="http://schemas.microsoft.com/office/drawing/2014/main" val="456424271"/>
                    </a:ext>
                  </a:extLst>
                </a:gridCol>
              </a:tblGrid>
              <a:tr h="0">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 </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Tons Processed</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no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Annual Cost Difference</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100" b="1">
                          <a:solidFill>
                            <a:srgbClr val="FFFFFF"/>
                          </a:solidFill>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rPr>
                        <a:t>Cost Difference per Processed Ton</a:t>
                      </a:r>
                      <a:endParaRPr lang="en-US" sz="1100">
                        <a:effectLst/>
                        <a:highlight>
                          <a:srgbClr val="00748D"/>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00748D"/>
                    </a:solidFill>
                  </a:tcPr>
                </a:tc>
                <a:extLst>
                  <a:ext uri="{0D108BD9-81ED-4DB2-BD59-A6C34878D82A}">
                    <a16:rowId xmlns:a16="http://schemas.microsoft.com/office/drawing/2014/main" val="1139523453"/>
                  </a:ext>
                </a:extLst>
              </a:tr>
              <a:tr h="0">
                <a:tc>
                  <a:txBody>
                    <a:bodyPr/>
                    <a:lstStyle/>
                    <a:p>
                      <a:pPr marL="0" marR="0" algn="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Enhanced Drop-Off Collections (Option 1)</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2,000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($1,435,898)</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($717.95)</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1585589311"/>
                  </a:ext>
                </a:extLst>
              </a:tr>
              <a:tr h="0">
                <a:tc>
                  <a:txBody>
                    <a:bodyPr/>
                    <a:lstStyle/>
                    <a:p>
                      <a:pPr marL="0" marR="0" algn="r">
                        <a:spcBef>
                          <a:spcPts val="0"/>
                        </a:spcBef>
                        <a:spcAft>
                          <a:spcPts val="0"/>
                        </a:spcAft>
                      </a:pPr>
                      <a:r>
                        <a:rPr lang="en-US" sz="1100" b="1">
                          <a:effectLst/>
                          <a:latin typeface="Calibri Light" panose="020F0302020204030204" pitchFamily="34" charset="0"/>
                          <a:ea typeface="Calibri Light" panose="020F0302020204030204" pitchFamily="34" charset="0"/>
                          <a:cs typeface="Times New Roman" panose="02020603050405020304" pitchFamily="18" charset="0"/>
                        </a:rPr>
                        <a:t>Curbside Residential Collections (Option 1)</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effectLst/>
                          <a:latin typeface="Calibri Light" panose="020F0302020204030204" pitchFamily="34" charset="0"/>
                          <a:ea typeface="Calibri Light" panose="020F0302020204030204" pitchFamily="34" charset="0"/>
                          <a:cs typeface="Times New Roman" panose="02020603050405020304" pitchFamily="18" charset="0"/>
                        </a:rPr>
                        <a:t>3,500</a:t>
                      </a: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($1,266,087)</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100">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($361.74)</a:t>
                      </a:r>
                      <a:endParaRPr lang="en-US" sz="11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7074196"/>
                  </a:ext>
                </a:extLst>
              </a:tr>
              <a:tr h="0">
                <a:tc>
                  <a:txBody>
                    <a:bodyPr/>
                    <a:lstStyle/>
                    <a:p>
                      <a:pPr marL="0" marR="0" algn="r">
                        <a:spcBef>
                          <a:spcPts val="0"/>
                        </a:spcBef>
                        <a:spcAft>
                          <a:spcPts val="0"/>
                        </a:spcAft>
                      </a:pPr>
                      <a:r>
                        <a:rPr lang="en-US" sz="1100" b="1">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Curbside with Commercial Collections (Option 2)</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0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6,000</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($1,028,339)</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tc>
                  <a:txBody>
                    <a:bodyPr/>
                    <a:lstStyle/>
                    <a:p>
                      <a:pPr marL="0" marR="0" algn="ctr">
                        <a:spcBef>
                          <a:spcPts val="0"/>
                        </a:spcBef>
                        <a:spcAft>
                          <a:spcPts val="0"/>
                        </a:spcAft>
                      </a:pPr>
                      <a:r>
                        <a:rPr lang="en-US" sz="1100">
                          <a:solidFill>
                            <a:srgbClr val="C00000"/>
                          </a:solidFill>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rPr>
                        <a:t>($171.39)</a:t>
                      </a:r>
                      <a:endParaRPr lang="en-US" sz="1100">
                        <a:effectLst/>
                        <a:highlight>
                          <a:srgbClr val="BFCDD6"/>
                        </a:highligh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rgbClr val="BFCDD6"/>
                    </a:solidFill>
                  </a:tcPr>
                </a:tc>
                <a:extLst>
                  <a:ext uri="{0D108BD9-81ED-4DB2-BD59-A6C34878D82A}">
                    <a16:rowId xmlns:a16="http://schemas.microsoft.com/office/drawing/2014/main" val="696273770"/>
                  </a:ext>
                </a:extLst>
              </a:tr>
            </a:tbl>
          </a:graphicData>
        </a:graphic>
      </p:graphicFrame>
      <p:sp>
        <p:nvSpPr>
          <p:cNvPr id="14" name="TextBox 13">
            <a:extLst>
              <a:ext uri="{FF2B5EF4-FFF2-40B4-BE49-F238E27FC236}">
                <a16:creationId xmlns:a16="http://schemas.microsoft.com/office/drawing/2014/main" id="{6E21D89C-B03A-3F5C-90EC-FF575AA46FB2}"/>
              </a:ext>
            </a:extLst>
          </p:cNvPr>
          <p:cNvSpPr txBox="1"/>
          <p:nvPr/>
        </p:nvSpPr>
        <p:spPr>
          <a:xfrm>
            <a:off x="4859261" y="4856330"/>
            <a:ext cx="7323016" cy="830997"/>
          </a:xfrm>
          <a:prstGeom prst="rect">
            <a:avLst/>
          </a:prstGeom>
          <a:noFill/>
        </p:spPr>
        <p:txBody>
          <a:bodyPr wrap="square" rtlCol="0">
            <a:spAutoFit/>
          </a:bodyPr>
          <a:lstStyle/>
          <a:p>
            <a:pPr algn="ctr"/>
            <a:r>
              <a:rPr lang="en-US" sz="2400" b="1">
                <a:solidFill>
                  <a:srgbClr val="18445C"/>
                </a:solidFill>
                <a:latin typeface="Calibri Light" panose="020F0302020204030204" pitchFamily="34" charset="0"/>
                <a:ea typeface="Calibri Light" panose="020F0302020204030204" pitchFamily="34" charset="0"/>
                <a:cs typeface="Times New Roman" panose="02020603050405020304" pitchFamily="18" charset="0"/>
              </a:rPr>
              <a:t>Cost Difference Between Capital &amp; Operation Costs, Commodity Revenue &amp; Disposal Savings</a:t>
            </a:r>
            <a:endParaRPr lang="en-US" sz="1600" b="1">
              <a:solidFill>
                <a:srgbClr val="18445C"/>
              </a:solidFill>
            </a:endParaRPr>
          </a:p>
        </p:txBody>
      </p:sp>
      <p:sp>
        <p:nvSpPr>
          <p:cNvPr id="15" name="TextBox 14">
            <a:extLst>
              <a:ext uri="{FF2B5EF4-FFF2-40B4-BE49-F238E27FC236}">
                <a16:creationId xmlns:a16="http://schemas.microsoft.com/office/drawing/2014/main" id="{261D5816-B0B3-3DB3-EF49-02E221DA8F79}"/>
              </a:ext>
            </a:extLst>
          </p:cNvPr>
          <p:cNvSpPr txBox="1"/>
          <p:nvPr/>
        </p:nvSpPr>
        <p:spPr>
          <a:xfrm>
            <a:off x="225970" y="3152229"/>
            <a:ext cx="4314128" cy="2862322"/>
          </a:xfrm>
          <a:prstGeom prst="rect">
            <a:avLst/>
          </a:prstGeom>
          <a:noFill/>
        </p:spPr>
        <p:txBody>
          <a:bodyPr wrap="square" rtlCol="0">
            <a:spAutoFit/>
          </a:bodyPr>
          <a:lstStyle/>
          <a:p>
            <a:r>
              <a:rPr lang="en-US" b="1">
                <a:solidFill>
                  <a:schemeClr val="bg1"/>
                </a:solidFill>
              </a:rPr>
              <a:t>The costs per ton for Option 1 seem to indicate that utilizing the transfer station to collect the recyclables and hauling them to a regional MRF might be less expensive than constructing and operating a local MRF. </a:t>
            </a:r>
          </a:p>
          <a:p>
            <a:endParaRPr lang="en-US" b="1">
              <a:solidFill>
                <a:schemeClr val="bg1"/>
              </a:solidFill>
            </a:endParaRPr>
          </a:p>
          <a:p>
            <a:r>
              <a:rPr lang="en-US" b="1">
                <a:solidFill>
                  <a:schemeClr val="bg1"/>
                </a:solidFill>
              </a:rPr>
              <a:t>However, Option 2 indicates that the cost per ton to process recyclables at a local MRF may be near equivalent to hauling the materials to a regional MRF. </a:t>
            </a:r>
          </a:p>
        </p:txBody>
      </p:sp>
    </p:spTree>
    <p:extLst>
      <p:ext uri="{BB962C8B-B14F-4D97-AF65-F5344CB8AC3E}">
        <p14:creationId xmlns:p14="http://schemas.microsoft.com/office/powerpoint/2010/main" val="2850004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Poppins Light" panose="00000400000000000000" pitchFamily="2" charset="0"/>
              </a:rPr>
              <a:t>Total Costs With Recycling Options</a:t>
            </a: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271305" y="1751877"/>
            <a:ext cx="11635991" cy="481304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4" name="Table 3">
            <a:extLst>
              <a:ext uri="{FF2B5EF4-FFF2-40B4-BE49-F238E27FC236}">
                <a16:creationId xmlns:a16="http://schemas.microsoft.com/office/drawing/2014/main" id="{2D94EEFC-5DA1-4712-32D3-E171A2406440}"/>
              </a:ext>
            </a:extLst>
          </p:cNvPr>
          <p:cNvGraphicFramePr>
            <a:graphicFrameLocks noGrp="1"/>
          </p:cNvGraphicFramePr>
          <p:nvPr>
            <p:extLst>
              <p:ext uri="{D42A27DB-BD31-4B8C-83A1-F6EECF244321}">
                <p14:modId xmlns:p14="http://schemas.microsoft.com/office/powerpoint/2010/main" val="3350747104"/>
              </p:ext>
            </p:extLst>
          </p:nvPr>
        </p:nvGraphicFramePr>
        <p:xfrm>
          <a:off x="1500554" y="2632638"/>
          <a:ext cx="8897815" cy="2095500"/>
        </p:xfrm>
        <a:graphic>
          <a:graphicData uri="http://schemas.openxmlformats.org/drawingml/2006/table">
            <a:tbl>
              <a:tblPr firstRow="1" firstCol="1" bandRow="1"/>
              <a:tblGrid>
                <a:gridCol w="2872154">
                  <a:extLst>
                    <a:ext uri="{9D8B030D-6E8A-4147-A177-3AD203B41FA5}">
                      <a16:colId xmlns:a16="http://schemas.microsoft.com/office/drawing/2014/main" val="2480300494"/>
                    </a:ext>
                  </a:extLst>
                </a:gridCol>
                <a:gridCol w="1441939">
                  <a:extLst>
                    <a:ext uri="{9D8B030D-6E8A-4147-A177-3AD203B41FA5}">
                      <a16:colId xmlns:a16="http://schemas.microsoft.com/office/drawing/2014/main" val="56616584"/>
                    </a:ext>
                  </a:extLst>
                </a:gridCol>
                <a:gridCol w="1453661">
                  <a:extLst>
                    <a:ext uri="{9D8B030D-6E8A-4147-A177-3AD203B41FA5}">
                      <a16:colId xmlns:a16="http://schemas.microsoft.com/office/drawing/2014/main" val="2125410760"/>
                    </a:ext>
                  </a:extLst>
                </a:gridCol>
                <a:gridCol w="1407903">
                  <a:extLst>
                    <a:ext uri="{9D8B030D-6E8A-4147-A177-3AD203B41FA5}">
                      <a16:colId xmlns:a16="http://schemas.microsoft.com/office/drawing/2014/main" val="3138197097"/>
                    </a:ext>
                  </a:extLst>
                </a:gridCol>
                <a:gridCol w="1722158">
                  <a:extLst>
                    <a:ext uri="{9D8B030D-6E8A-4147-A177-3AD203B41FA5}">
                      <a16:colId xmlns:a16="http://schemas.microsoft.com/office/drawing/2014/main" val="2147846331"/>
                    </a:ext>
                  </a:extLst>
                </a:gridCol>
              </a:tblGrid>
              <a:tr h="0">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Collection Option</a:t>
                      </a:r>
                    </a:p>
                  </a:txBody>
                  <a:tcPr marL="68580" marR="68580" marT="27305" marB="27305" anchor="ctr">
                    <a:lnL w="12700" cap="flat" cmpd="sng" algn="ctr">
                      <a:solidFill>
                        <a:srgbClr val="00748D"/>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Enhanced Drop-off</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Curbside Recycling</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Curbside w/ Commercial</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6350" cap="flat" cmpd="sng" algn="ctr">
                      <a:solidFill>
                        <a:schemeClr val="accent4">
                          <a:lumMod val="40000"/>
                          <a:lumOff val="60000"/>
                        </a:schemeClr>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tc>
                  <a:txBody>
                    <a:bodyPr/>
                    <a:lstStyle/>
                    <a:p>
                      <a:pPr marL="0" marR="0" algn="ctr">
                        <a:spcBef>
                          <a:spcPts val="0"/>
                        </a:spcBef>
                        <a:spcAft>
                          <a:spcPts val="0"/>
                        </a:spcAft>
                      </a:pPr>
                      <a:r>
                        <a:rPr lang="en-US" sz="16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Commercial w/ Glass and Organics</a:t>
                      </a:r>
                    </a:p>
                  </a:txBody>
                  <a:tcPr marL="68580" marR="68580" marT="27305" marB="27305" anchor="ctr">
                    <a:lnL w="6350" cap="flat" cmpd="sng" algn="ctr">
                      <a:solidFill>
                        <a:schemeClr val="accent4">
                          <a:lumMod val="40000"/>
                          <a:lumOff val="60000"/>
                        </a:schemeClr>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solidFill>
                      <a:srgbClr val="00748D"/>
                    </a:solidFill>
                  </a:tcPr>
                </a:tc>
                <a:extLst>
                  <a:ext uri="{0D108BD9-81ED-4DB2-BD59-A6C34878D82A}">
                    <a16:rowId xmlns:a16="http://schemas.microsoft.com/office/drawing/2014/main" val="3152517166"/>
                  </a:ext>
                </a:extLst>
              </a:tr>
              <a:tr h="0">
                <a:tc>
                  <a:txBody>
                    <a:bodyPr/>
                    <a:lstStyle/>
                    <a:p>
                      <a:pPr marL="0" marR="0" algn="r">
                        <a:spcBef>
                          <a:spcPts val="0"/>
                        </a:spcBef>
                        <a:spcAft>
                          <a:spcPts val="0"/>
                        </a:spcAft>
                      </a:pPr>
                      <a:r>
                        <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Total Annual Revenue &amp; Disposal Diversion</a:t>
                      </a:r>
                      <a:r>
                        <a:rPr lang="en-US" sz="1400" b="1" baseline="300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a:t>
                      </a:r>
                      <a:endParaRPr lang="en-US" sz="14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$226,730</a:t>
                      </a:r>
                      <a:endParaRPr lang="en-US" sz="14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$396,778</a:t>
                      </a:r>
                      <a:endParaRPr lang="en-US" sz="14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$697,135</a:t>
                      </a:r>
                      <a:endParaRPr lang="en-US" sz="14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rPr>
                        <a:t>$1,173,070</a:t>
                      </a:r>
                      <a:endParaRPr lang="en-US" sz="1400" dirty="0">
                        <a:solidFill>
                          <a:schemeClr val="tx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1189746883"/>
                  </a:ext>
                </a:extLst>
              </a:tr>
              <a:tr h="0">
                <a:tc>
                  <a:txBody>
                    <a:bodyPr/>
                    <a:lstStyle/>
                    <a:p>
                      <a:pPr marL="0" marR="0" algn="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Annual Capital and Processing Costs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$1,662,628</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$1,662,866</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$1,725,474</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$2,159,005</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531651077"/>
                  </a:ext>
                </a:extLst>
              </a:tr>
              <a:tr h="0">
                <a:tc>
                  <a:txBody>
                    <a:bodyPr/>
                    <a:lstStyle/>
                    <a:p>
                      <a:pPr marL="0" marR="0" algn="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Transfer Station Costs</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a:effectLst/>
                          <a:latin typeface="Calibri Light" panose="020F0302020204030204" pitchFamily="34" charset="0"/>
                          <a:ea typeface="Calibri Light" panose="020F0302020204030204" pitchFamily="34" charset="0"/>
                          <a:cs typeface="Times New Roman" panose="02020603050405020304" pitchFamily="18" charset="0"/>
                        </a:rPr>
                        <a:t>$6,130,885</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a:effectLst/>
                          <a:latin typeface="Calibri Light" panose="020F0302020204030204" pitchFamily="34" charset="0"/>
                          <a:ea typeface="Calibri Light" panose="020F0302020204030204" pitchFamily="34" charset="0"/>
                          <a:cs typeface="Times New Roman" panose="02020603050405020304" pitchFamily="18" charset="0"/>
                        </a:rPr>
                        <a:t>$6,130,885</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a:effectLst/>
                          <a:latin typeface="Calibri Light" panose="020F0302020204030204" pitchFamily="34" charset="0"/>
                          <a:ea typeface="Calibri Light" panose="020F0302020204030204" pitchFamily="34" charset="0"/>
                          <a:cs typeface="Times New Roman" panose="02020603050405020304" pitchFamily="18" charset="0"/>
                        </a:rPr>
                        <a:t>$6,130,885</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$6,130,885 </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3510043503"/>
                  </a:ext>
                </a:extLst>
              </a:tr>
              <a:tr h="0">
                <a:tc>
                  <a:txBody>
                    <a:bodyPr/>
                    <a:lstStyle/>
                    <a:p>
                      <a:pPr marL="0" marR="0" algn="r">
                        <a:spcBef>
                          <a:spcPts val="0"/>
                        </a:spcBef>
                        <a:spcAft>
                          <a:spcPts val="0"/>
                        </a:spcAft>
                      </a:pPr>
                      <a:r>
                        <a:rPr lang="en-US" sz="1400" b="1" dirty="0">
                          <a:solidFill>
                            <a:srgbClr val="000000"/>
                          </a:solidFill>
                          <a:effectLst/>
                          <a:latin typeface="Calibri Light" panose="020F0302020204030204" pitchFamily="34" charset="0"/>
                          <a:ea typeface="Calibri Light" panose="020F0302020204030204" pitchFamily="34" charset="0"/>
                          <a:cs typeface="Times New Roman" panose="02020603050405020304" pitchFamily="18" charset="0"/>
                        </a:rPr>
                        <a:t>Total Net Difference</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($7,566,783)</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($7,396,973)</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($7,159,224)</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tc>
                  <a:txBody>
                    <a:bodyPr/>
                    <a:lstStyle/>
                    <a:p>
                      <a:pPr marL="0" marR="0" algn="ctr">
                        <a:spcBef>
                          <a:spcPts val="0"/>
                        </a:spcBef>
                        <a:spcAft>
                          <a:spcPts val="0"/>
                        </a:spcAft>
                      </a:pPr>
                      <a:r>
                        <a:rPr lang="en-US" sz="1400" b="1" dirty="0">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($7,116,820)</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3695347644"/>
                  </a:ext>
                </a:extLst>
              </a:tr>
              <a:tr h="0">
                <a:tc>
                  <a:txBody>
                    <a:bodyPr/>
                    <a:lstStyle/>
                    <a:p>
                      <a:pPr marL="0" marR="0" algn="r">
                        <a:spcBef>
                          <a:spcPts val="0"/>
                        </a:spcBef>
                        <a:spcAft>
                          <a:spcPts val="0"/>
                        </a:spcAft>
                      </a:pPr>
                      <a:r>
                        <a:rPr lang="en-US" sz="1400" b="1" dirty="0">
                          <a:effectLst/>
                          <a:latin typeface="Calibri Light" panose="020F0302020204030204" pitchFamily="34" charset="0"/>
                          <a:ea typeface="Calibri Light" panose="020F0302020204030204" pitchFamily="34" charset="0"/>
                          <a:cs typeface="Times New Roman" panose="02020603050405020304" pitchFamily="18" charset="0"/>
                        </a:rPr>
                        <a:t>Net Cost per Ton</a:t>
                      </a:r>
                      <a:r>
                        <a:rPr lang="en-US" sz="1400" b="1" baseline="30000" dirty="0">
                          <a:effectLst/>
                          <a:latin typeface="Calibri Light" panose="020F0302020204030204" pitchFamily="34" charset="0"/>
                          <a:ea typeface="Calibri Light" panose="020F0302020204030204" pitchFamily="34" charset="0"/>
                          <a:cs typeface="Times New Roman" panose="02020603050405020304" pitchFamily="18" charset="0"/>
                        </a:rPr>
                        <a:t>2</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($147.21)</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($143.90)</a:t>
                      </a:r>
                      <a:endParaRPr lang="en-US" sz="14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($139.28)</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tc>
                  <a:txBody>
                    <a:bodyPr/>
                    <a:lstStyle/>
                    <a:p>
                      <a:pPr marL="0" marR="0" algn="ctr">
                        <a:spcBef>
                          <a:spcPts val="0"/>
                        </a:spcBef>
                        <a:spcAft>
                          <a:spcPts val="0"/>
                        </a:spcAft>
                      </a:pPr>
                      <a:r>
                        <a:rPr lang="en-US" sz="1400" b="1" dirty="0">
                          <a:solidFill>
                            <a:srgbClr val="C00000"/>
                          </a:solidFill>
                          <a:effectLst/>
                          <a:latin typeface="Calibri Light" panose="020F0302020204030204" pitchFamily="34" charset="0"/>
                          <a:ea typeface="Calibri Light" panose="020F0302020204030204" pitchFamily="34" charset="0"/>
                          <a:cs typeface="Times New Roman" panose="02020603050405020304" pitchFamily="18" charset="0"/>
                        </a:rPr>
                        <a:t>($138.45)</a:t>
                      </a:r>
                      <a:endParaRPr lang="en-US" sz="14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27305" marB="27305" anchor="ctr">
                    <a:lnL w="12700" cap="flat" cmpd="sng" algn="ctr">
                      <a:solidFill>
                        <a:srgbClr val="00748D"/>
                      </a:solidFill>
                      <a:prstDash val="solid"/>
                      <a:round/>
                      <a:headEnd type="none" w="med" len="med"/>
                      <a:tailEnd type="none" w="med" len="med"/>
                    </a:lnL>
                    <a:lnR w="12700" cap="flat" cmpd="sng" algn="ctr">
                      <a:solidFill>
                        <a:srgbClr val="00748D"/>
                      </a:solidFill>
                      <a:prstDash val="solid"/>
                      <a:round/>
                      <a:headEnd type="none" w="med" len="med"/>
                      <a:tailEnd type="none" w="med" len="med"/>
                    </a:lnR>
                    <a:lnT w="12700" cap="flat" cmpd="sng" algn="ctr">
                      <a:solidFill>
                        <a:srgbClr val="00748D"/>
                      </a:solidFill>
                      <a:prstDash val="solid"/>
                      <a:round/>
                      <a:headEnd type="none" w="med" len="med"/>
                      <a:tailEnd type="none" w="med" len="med"/>
                    </a:lnT>
                    <a:lnB w="12700" cap="flat" cmpd="sng" algn="ctr">
                      <a:solidFill>
                        <a:srgbClr val="00748D"/>
                      </a:solidFill>
                      <a:prstDash val="solid"/>
                      <a:round/>
                      <a:headEnd type="none" w="med" len="med"/>
                      <a:tailEnd type="none" w="med" len="med"/>
                    </a:lnB>
                    <a:noFill/>
                  </a:tcPr>
                </a:tc>
                <a:extLst>
                  <a:ext uri="{0D108BD9-81ED-4DB2-BD59-A6C34878D82A}">
                    <a16:rowId xmlns:a16="http://schemas.microsoft.com/office/drawing/2014/main" val="1390441302"/>
                  </a:ext>
                </a:extLst>
              </a:tr>
            </a:tbl>
          </a:graphicData>
        </a:graphic>
      </p:graphicFrame>
      <p:sp>
        <p:nvSpPr>
          <p:cNvPr id="6" name="TextBox 5">
            <a:extLst>
              <a:ext uri="{FF2B5EF4-FFF2-40B4-BE49-F238E27FC236}">
                <a16:creationId xmlns:a16="http://schemas.microsoft.com/office/drawing/2014/main" id="{A99F1E67-89FD-02C9-5E89-5921FF1CFACA}"/>
              </a:ext>
            </a:extLst>
          </p:cNvPr>
          <p:cNvSpPr txBox="1"/>
          <p:nvPr/>
        </p:nvSpPr>
        <p:spPr>
          <a:xfrm>
            <a:off x="1746737" y="5336081"/>
            <a:ext cx="6607941" cy="954107"/>
          </a:xfrm>
          <a:prstGeom prst="rect">
            <a:avLst/>
          </a:prstGeom>
          <a:noFill/>
        </p:spPr>
        <p:txBody>
          <a:bodyPr wrap="square" rtlCol="0">
            <a:spAutoFit/>
          </a:bodyPr>
          <a:lstStyle/>
          <a:p>
            <a:pPr marL="342900" marR="0" lvl="0" indent="-342900" algn="just">
              <a:spcBef>
                <a:spcPts val="0"/>
              </a:spcBef>
              <a:spcAft>
                <a:spcPts val="0"/>
              </a:spcAft>
              <a:buFont typeface="+mj-lt"/>
              <a:buAutoNum type="arabicParenBoth"/>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This is the combination of sold commodities and the diversion of tons hauled and disposed at the transfer station</a:t>
            </a:r>
          </a:p>
          <a:p>
            <a:pPr marL="342900" marR="0" lvl="0" indent="-342900" algn="just">
              <a:spcBef>
                <a:spcPts val="0"/>
              </a:spcBef>
              <a:spcAft>
                <a:spcPts val="1000"/>
              </a:spcAft>
              <a:buFont typeface="+mj-lt"/>
              <a:buAutoNum type="arabicParenBoth"/>
            </a:pPr>
            <a:r>
              <a:rPr lang="en-US" sz="1400" dirty="0">
                <a:effectLst/>
                <a:latin typeface="Calibri Light" panose="020F0302020204030204" pitchFamily="34" charset="0"/>
                <a:ea typeface="Calibri Light" panose="020F0302020204030204" pitchFamily="34" charset="0"/>
                <a:cs typeface="Times New Roman" panose="02020603050405020304" pitchFamily="18" charset="0"/>
              </a:rPr>
              <a:t>Net Cost per Ton is calculated from the overall tonnage collected at 51,402 TPY. Transfer Station cost per ton estimated at $119.27 per ton</a:t>
            </a:r>
          </a:p>
        </p:txBody>
      </p:sp>
    </p:spTree>
    <p:extLst>
      <p:ext uri="{BB962C8B-B14F-4D97-AF65-F5344CB8AC3E}">
        <p14:creationId xmlns:p14="http://schemas.microsoft.com/office/powerpoint/2010/main" val="3348945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0C20AC-E5B7-7B0F-EEC3-FCABB056BC8F}"/>
              </a:ext>
            </a:extLst>
          </p:cNvPr>
          <p:cNvSpPr/>
          <p:nvPr/>
        </p:nvSpPr>
        <p:spPr>
          <a:xfrm>
            <a:off x="9724" y="540"/>
            <a:ext cx="4824923" cy="6938955"/>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4B0E8A8A-E814-85CC-A390-11702497F185}"/>
              </a:ext>
            </a:extLst>
          </p:cNvPr>
          <p:cNvSpPr txBox="1"/>
          <p:nvPr/>
        </p:nvSpPr>
        <p:spPr>
          <a:xfrm>
            <a:off x="248501" y="938851"/>
            <a:ext cx="4522346" cy="1288943"/>
          </a:xfrm>
          <a:prstGeom prst="rect">
            <a:avLst/>
          </a:prstGeom>
          <a:noFill/>
        </p:spPr>
        <p:txBody>
          <a:bodyPr wrap="square" rtlCol="0">
            <a:spAutoFit/>
          </a:bodyPr>
          <a:lstStyle/>
          <a:p>
            <a:pPr>
              <a:lnSpc>
                <a:spcPct val="80000"/>
              </a:lnSpc>
              <a:defRPr/>
            </a:pPr>
            <a:r>
              <a:rPr lang="en-US" sz="4800" b="1" spc="-150">
                <a:solidFill>
                  <a:prstClr val="white"/>
                </a:solidFill>
                <a:latin typeface="Calibri Light"/>
                <a:cs typeface="Poppins SemiBold"/>
              </a:rPr>
              <a:t>Additional Considerations</a:t>
            </a:r>
          </a:p>
        </p:txBody>
      </p:sp>
      <p:graphicFrame>
        <p:nvGraphicFramePr>
          <p:cNvPr id="5" name="Diagram 4">
            <a:extLst>
              <a:ext uri="{FF2B5EF4-FFF2-40B4-BE49-F238E27FC236}">
                <a16:creationId xmlns:a16="http://schemas.microsoft.com/office/drawing/2014/main" id="{0AE273A6-E15E-C83D-F690-E034D933095B}"/>
              </a:ext>
            </a:extLst>
          </p:cNvPr>
          <p:cNvGraphicFramePr/>
          <p:nvPr>
            <p:extLst>
              <p:ext uri="{D42A27DB-BD31-4B8C-83A1-F6EECF244321}">
                <p14:modId xmlns:p14="http://schemas.microsoft.com/office/powerpoint/2010/main" val="2441422281"/>
              </p:ext>
            </p:extLst>
          </p:nvPr>
        </p:nvGraphicFramePr>
        <p:xfrm>
          <a:off x="5401340" y="414670"/>
          <a:ext cx="6453962" cy="6294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669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riting in notebooks&#10;&#10;Description automatically generated">
            <a:extLst>
              <a:ext uri="{FF2B5EF4-FFF2-40B4-BE49-F238E27FC236}">
                <a16:creationId xmlns:a16="http://schemas.microsoft.com/office/drawing/2014/main" id="{CFDC50FA-324A-D44F-7F1A-0FECE0EEB9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665" r="13938"/>
          <a:stretch/>
        </p:blipFill>
        <p:spPr>
          <a:xfrm>
            <a:off x="4742823" y="784"/>
            <a:ext cx="7467409" cy="6876288"/>
          </a:xfrm>
          <a:prstGeom prst="rect">
            <a:avLst/>
          </a:prstGeom>
        </p:spPr>
      </p:pic>
      <p:grpSp>
        <p:nvGrpSpPr>
          <p:cNvPr id="10" name="Group 9">
            <a:extLst>
              <a:ext uri="{FF2B5EF4-FFF2-40B4-BE49-F238E27FC236}">
                <a16:creationId xmlns:a16="http://schemas.microsoft.com/office/drawing/2014/main" id="{D9B9533E-A4ED-43D9-C698-37EF29F85191}"/>
              </a:ext>
            </a:extLst>
          </p:cNvPr>
          <p:cNvGrpSpPr/>
          <p:nvPr/>
        </p:nvGrpSpPr>
        <p:grpSpPr>
          <a:xfrm>
            <a:off x="58" y="-5041"/>
            <a:ext cx="7989845" cy="6868786"/>
            <a:chOff x="-372085" y="-132634"/>
            <a:chExt cx="7989845" cy="6868786"/>
          </a:xfrm>
        </p:grpSpPr>
        <p:sp>
          <p:nvSpPr>
            <p:cNvPr id="2" name="Rectangle 1">
              <a:extLst>
                <a:ext uri="{FF2B5EF4-FFF2-40B4-BE49-F238E27FC236}">
                  <a16:creationId xmlns:a16="http://schemas.microsoft.com/office/drawing/2014/main" id="{CE0E775E-9B0A-C303-DFB1-51C647697371}"/>
                </a:ext>
              </a:extLst>
            </p:cNvPr>
            <p:cNvSpPr/>
            <p:nvPr/>
          </p:nvSpPr>
          <p:spPr>
            <a:xfrm>
              <a:off x="-372085" y="-130992"/>
              <a:ext cx="5688419" cy="6867144"/>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ight Triangle 7">
              <a:extLst>
                <a:ext uri="{FF2B5EF4-FFF2-40B4-BE49-F238E27FC236}">
                  <a16:creationId xmlns:a16="http://schemas.microsoft.com/office/drawing/2014/main" id="{44FE1F5C-5E7C-CC0A-2550-9B6CEBE0DE5A}"/>
                </a:ext>
              </a:extLst>
            </p:cNvPr>
            <p:cNvSpPr/>
            <p:nvPr/>
          </p:nvSpPr>
          <p:spPr>
            <a:xfrm flipV="1">
              <a:off x="5316334" y="-132634"/>
              <a:ext cx="2301426" cy="6858000"/>
            </a:xfrm>
            <a:prstGeom prst="rtTriangle">
              <a:avLst/>
            </a:prstGeom>
            <a:solidFill>
              <a:srgbClr val="1844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EDC2E7B6-E120-480C-9917-EB4703575596}"/>
              </a:ext>
            </a:extLst>
          </p:cNvPr>
          <p:cNvSpPr/>
          <p:nvPr/>
        </p:nvSpPr>
        <p:spPr>
          <a:xfrm>
            <a:off x="838199" y="1990465"/>
            <a:ext cx="6055895" cy="698012"/>
          </a:xfrm>
          <a:prstGeom prst="rect">
            <a:avLst/>
          </a:prstGeom>
        </p:spPr>
        <p:txBody>
          <a:bodyPr wrap="square" lIns="91440" tIns="45720" rIns="91440" bIns="45720" anchor="t">
            <a:spAutoFit/>
          </a:bodyPr>
          <a:lstStyle/>
          <a:p>
            <a:pPr>
              <a:lnSpc>
                <a:spcPct val="80000"/>
              </a:lnSpc>
              <a:defRPr/>
            </a:pPr>
            <a:r>
              <a:rPr lang="en-US" sz="4800" b="1">
                <a:solidFill>
                  <a:prstClr val="white"/>
                </a:solidFill>
                <a:latin typeface="Calibri Light"/>
                <a:cs typeface="Poppins SemiBold"/>
              </a:rPr>
              <a:t>Next Steps</a:t>
            </a:r>
            <a:endParaRPr lang="en-US" sz="5400" b="1">
              <a:solidFill>
                <a:prstClr val="white"/>
              </a:solidFill>
              <a:latin typeface="Calibri Light"/>
              <a:cs typeface="Poppins SemiBold"/>
            </a:endParaRPr>
          </a:p>
        </p:txBody>
      </p:sp>
    </p:spTree>
    <p:extLst>
      <p:ext uri="{BB962C8B-B14F-4D97-AF65-F5344CB8AC3E}">
        <p14:creationId xmlns:p14="http://schemas.microsoft.com/office/powerpoint/2010/main" val="4046575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Light" panose="020F0302020204030204"/>
                <a:ea typeface="+mn-ea"/>
                <a:cs typeface="Poppins Light" panose="00000400000000000000" pitchFamily="2" charset="0"/>
              </a:rPr>
              <a:t>Next Steps</a:t>
            </a: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271305" y="1751877"/>
            <a:ext cx="11635991" cy="4609740"/>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6" name="Diagram 5">
            <a:extLst>
              <a:ext uri="{FF2B5EF4-FFF2-40B4-BE49-F238E27FC236}">
                <a16:creationId xmlns:a16="http://schemas.microsoft.com/office/drawing/2014/main" id="{DE03E982-25FB-DDFF-AB36-5815A113C50B}"/>
              </a:ext>
            </a:extLst>
          </p:cNvPr>
          <p:cNvGraphicFramePr/>
          <p:nvPr>
            <p:extLst>
              <p:ext uri="{D42A27DB-BD31-4B8C-83A1-F6EECF244321}">
                <p14:modId xmlns:p14="http://schemas.microsoft.com/office/powerpoint/2010/main" val="4087398767"/>
              </p:ext>
            </p:extLst>
          </p:nvPr>
        </p:nvGraphicFramePr>
        <p:xfrm>
          <a:off x="576318" y="2198240"/>
          <a:ext cx="11025963" cy="3717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087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a:extLst>
              <a:ext uri="{FF2B5EF4-FFF2-40B4-BE49-F238E27FC236}">
                <a16:creationId xmlns:a16="http://schemas.microsoft.com/office/drawing/2014/main" id="{D425F144-5659-9C94-7A30-80CA361575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827" t="18768" r="17471" b="24777"/>
          <a:stretch/>
        </p:blipFill>
        <p:spPr bwMode="auto">
          <a:xfrm>
            <a:off x="2194561" y="1"/>
            <a:ext cx="9997440" cy="6858000"/>
          </a:xfrm>
          <a:prstGeom prst="rect">
            <a:avLst/>
          </a:prstGeom>
          <a:noFill/>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D9B9533E-A4ED-43D9-C698-37EF29F85191}"/>
              </a:ext>
            </a:extLst>
          </p:cNvPr>
          <p:cNvGrpSpPr/>
          <p:nvPr/>
        </p:nvGrpSpPr>
        <p:grpSpPr>
          <a:xfrm>
            <a:off x="58" y="-5041"/>
            <a:ext cx="7989845" cy="6859642"/>
            <a:chOff x="-372085" y="-132634"/>
            <a:chExt cx="7989845" cy="6859642"/>
          </a:xfrm>
        </p:grpSpPr>
        <p:sp>
          <p:nvSpPr>
            <p:cNvPr id="2" name="Rectangle 1">
              <a:extLst>
                <a:ext uri="{FF2B5EF4-FFF2-40B4-BE49-F238E27FC236}">
                  <a16:creationId xmlns:a16="http://schemas.microsoft.com/office/drawing/2014/main" id="{CE0E775E-9B0A-C303-DFB1-51C647697371}"/>
                </a:ext>
              </a:extLst>
            </p:cNvPr>
            <p:cNvSpPr/>
            <p:nvPr/>
          </p:nvSpPr>
          <p:spPr>
            <a:xfrm>
              <a:off x="-372085" y="-130992"/>
              <a:ext cx="5688419" cy="6858000"/>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ight Triangle 7">
              <a:extLst>
                <a:ext uri="{FF2B5EF4-FFF2-40B4-BE49-F238E27FC236}">
                  <a16:creationId xmlns:a16="http://schemas.microsoft.com/office/drawing/2014/main" id="{44FE1F5C-5E7C-CC0A-2550-9B6CEBE0DE5A}"/>
                </a:ext>
              </a:extLst>
            </p:cNvPr>
            <p:cNvSpPr/>
            <p:nvPr/>
          </p:nvSpPr>
          <p:spPr>
            <a:xfrm flipV="1">
              <a:off x="5316334" y="-132634"/>
              <a:ext cx="2301426" cy="6858000"/>
            </a:xfrm>
            <a:prstGeom prst="rtTriangle">
              <a:avLst/>
            </a:prstGeom>
            <a:solidFill>
              <a:srgbClr val="1844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EDC2E7B6-E120-480C-9917-EB4703575596}"/>
              </a:ext>
            </a:extLst>
          </p:cNvPr>
          <p:cNvSpPr/>
          <p:nvPr/>
        </p:nvSpPr>
        <p:spPr>
          <a:xfrm>
            <a:off x="838200" y="1990465"/>
            <a:ext cx="5257800" cy="1879874"/>
          </a:xfrm>
          <a:prstGeom prst="rect">
            <a:avLst/>
          </a:prstGeom>
        </p:spPr>
        <p:txBody>
          <a:bodyPr wrap="square" lIns="91440" tIns="45720" rIns="91440" bIns="45720" anchor="t">
            <a:spAutoFit/>
          </a:bodyPr>
          <a:lstStyle/>
          <a:p>
            <a:pPr>
              <a:lnSpc>
                <a:spcPct val="80000"/>
              </a:lnSpc>
              <a:defRPr/>
            </a:pPr>
            <a:r>
              <a:rPr lang="en-US" sz="4800" b="1" dirty="0">
                <a:solidFill>
                  <a:prstClr val="white"/>
                </a:solidFill>
                <a:latin typeface="Calibri Light"/>
                <a:cs typeface="Poppins SemiBold"/>
              </a:rPr>
              <a:t>Task 2:</a:t>
            </a:r>
          </a:p>
          <a:p>
            <a:pPr>
              <a:lnSpc>
                <a:spcPct val="80000"/>
              </a:lnSpc>
              <a:defRPr/>
            </a:pPr>
            <a:r>
              <a:rPr lang="en-US" sz="4800" b="1" dirty="0">
                <a:solidFill>
                  <a:prstClr val="white"/>
                </a:solidFill>
                <a:latin typeface="Calibri Light"/>
                <a:cs typeface="Poppins SemiBold"/>
              </a:rPr>
              <a:t>5-Year Tactical Plan</a:t>
            </a:r>
          </a:p>
          <a:p>
            <a:pPr>
              <a:lnSpc>
                <a:spcPct val="80000"/>
              </a:lnSpc>
              <a:defRPr/>
            </a:pPr>
            <a:r>
              <a:rPr lang="en-US" sz="4800" b="1" dirty="0">
                <a:solidFill>
                  <a:prstClr val="white"/>
                </a:solidFill>
                <a:latin typeface="Calibri Light"/>
                <a:cs typeface="Poppins SemiBold"/>
              </a:rPr>
              <a:t> </a:t>
            </a:r>
            <a:endParaRPr lang="en-US" sz="5400" b="1" dirty="0">
              <a:solidFill>
                <a:prstClr val="white"/>
              </a:solidFill>
              <a:latin typeface="Calibri Light"/>
              <a:cs typeface="Poppins SemiBold"/>
            </a:endParaRPr>
          </a:p>
        </p:txBody>
      </p:sp>
    </p:spTree>
    <p:extLst>
      <p:ext uri="{BB962C8B-B14F-4D97-AF65-F5344CB8AC3E}">
        <p14:creationId xmlns:p14="http://schemas.microsoft.com/office/powerpoint/2010/main" val="1699362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with medium confidence">
            <a:extLst>
              <a:ext uri="{FF2B5EF4-FFF2-40B4-BE49-F238E27FC236}">
                <a16:creationId xmlns:a16="http://schemas.microsoft.com/office/drawing/2014/main" id="{422594B6-0DB7-4626-A6E3-437D5FDCDA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990" y="-111559"/>
            <a:ext cx="12431980" cy="7081118"/>
          </a:xfrm>
          <a:prstGeom prst="rect">
            <a:avLst/>
          </a:prstGeom>
        </p:spPr>
      </p:pic>
      <p:sp>
        <p:nvSpPr>
          <p:cNvPr id="2" name="Rectangle 1">
            <a:extLst>
              <a:ext uri="{FF2B5EF4-FFF2-40B4-BE49-F238E27FC236}">
                <a16:creationId xmlns:a16="http://schemas.microsoft.com/office/drawing/2014/main" id="{81D3B284-943A-02D2-A737-898B517F8FBF}"/>
              </a:ext>
            </a:extLst>
          </p:cNvPr>
          <p:cNvSpPr/>
          <p:nvPr/>
        </p:nvSpPr>
        <p:spPr>
          <a:xfrm>
            <a:off x="0" y="496384"/>
            <a:ext cx="12192000" cy="64755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Poppins Light" panose="00000400000000000000" pitchFamily="2" charset="0"/>
              </a:rPr>
              <a:t>Review of Timeline</a:t>
            </a:r>
          </a:p>
        </p:txBody>
      </p:sp>
      <p:sp>
        <p:nvSpPr>
          <p:cNvPr id="3" name="Rectangle: Rounded Corners 2">
            <a:extLst>
              <a:ext uri="{FF2B5EF4-FFF2-40B4-BE49-F238E27FC236}">
                <a16:creationId xmlns:a16="http://schemas.microsoft.com/office/drawing/2014/main" id="{41D40D19-862E-1411-0573-9B146F8B70DC}"/>
              </a:ext>
            </a:extLst>
          </p:cNvPr>
          <p:cNvSpPr/>
          <p:nvPr/>
        </p:nvSpPr>
        <p:spPr>
          <a:xfrm>
            <a:off x="271305" y="1751877"/>
            <a:ext cx="11635991" cy="4813046"/>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graphicFrame>
        <p:nvGraphicFramePr>
          <p:cNvPr id="7" name="Table 6">
            <a:extLst>
              <a:ext uri="{FF2B5EF4-FFF2-40B4-BE49-F238E27FC236}">
                <a16:creationId xmlns:a16="http://schemas.microsoft.com/office/drawing/2014/main" id="{9F129B0B-2C11-2EB7-1BCE-33C0C396D828}"/>
              </a:ext>
            </a:extLst>
          </p:cNvPr>
          <p:cNvGraphicFramePr>
            <a:graphicFrameLocks noGrp="1"/>
          </p:cNvGraphicFramePr>
          <p:nvPr>
            <p:extLst>
              <p:ext uri="{D42A27DB-BD31-4B8C-83A1-F6EECF244321}">
                <p14:modId xmlns:p14="http://schemas.microsoft.com/office/powerpoint/2010/main" val="2197925406"/>
              </p:ext>
            </p:extLst>
          </p:nvPr>
        </p:nvGraphicFramePr>
        <p:xfrm>
          <a:off x="2845191" y="2055015"/>
          <a:ext cx="5794716" cy="4064423"/>
        </p:xfrm>
        <a:graphic>
          <a:graphicData uri="http://schemas.openxmlformats.org/drawingml/2006/table">
            <a:tbl>
              <a:tblPr firstRow="1" firstCol="1" bandRow="1">
                <a:tableStyleId>{00A15C55-8517-42AA-B614-E9B94910E393}</a:tableStyleId>
              </a:tblPr>
              <a:tblGrid>
                <a:gridCol w="1032037">
                  <a:extLst>
                    <a:ext uri="{9D8B030D-6E8A-4147-A177-3AD203B41FA5}">
                      <a16:colId xmlns:a16="http://schemas.microsoft.com/office/drawing/2014/main" val="2351785829"/>
                    </a:ext>
                  </a:extLst>
                </a:gridCol>
                <a:gridCol w="3628101">
                  <a:extLst>
                    <a:ext uri="{9D8B030D-6E8A-4147-A177-3AD203B41FA5}">
                      <a16:colId xmlns:a16="http://schemas.microsoft.com/office/drawing/2014/main" val="726265262"/>
                    </a:ext>
                  </a:extLst>
                </a:gridCol>
                <a:gridCol w="1134578">
                  <a:extLst>
                    <a:ext uri="{9D8B030D-6E8A-4147-A177-3AD203B41FA5}">
                      <a16:colId xmlns:a16="http://schemas.microsoft.com/office/drawing/2014/main" val="3749693969"/>
                    </a:ext>
                  </a:extLst>
                </a:gridCol>
              </a:tblGrid>
              <a:tr h="0">
                <a:tc>
                  <a:txBody>
                    <a:bodyPr/>
                    <a:lstStyle/>
                    <a:p>
                      <a:pPr marL="0" marR="0" algn="ctr">
                        <a:spcBef>
                          <a:spcPts val="0"/>
                        </a:spcBef>
                        <a:spcAft>
                          <a:spcPts val="0"/>
                        </a:spcAft>
                      </a:pPr>
                      <a:r>
                        <a:rPr lang="en-US" sz="1800" b="1" dirty="0">
                          <a:solidFill>
                            <a:srgbClr val="FFFFFF"/>
                          </a:solidFill>
                          <a:effectLst/>
                        </a:rPr>
                        <a:t>Phase</a:t>
                      </a: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800" b="1" dirty="0">
                          <a:solidFill>
                            <a:srgbClr val="FFFFFF"/>
                          </a:solidFill>
                          <a:effectLst/>
                        </a:rPr>
                        <a:t>Task</a:t>
                      </a:r>
                      <a:endParaRPr lang="en-US" sz="18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ctr">
                        <a:spcBef>
                          <a:spcPts val="0"/>
                        </a:spcBef>
                        <a:spcAft>
                          <a:spcPts val="0"/>
                        </a:spcAft>
                      </a:pPr>
                      <a:r>
                        <a:rPr lang="en-US" sz="1800" b="1" dirty="0">
                          <a:solidFill>
                            <a:srgbClr val="FFFFFF"/>
                          </a:solidFill>
                          <a:effectLst/>
                        </a:rPr>
                        <a:t>Fiscal Year</a:t>
                      </a:r>
                      <a:endParaRPr lang="en-US" sz="18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extLst>
                  <a:ext uri="{0D108BD9-81ED-4DB2-BD59-A6C34878D82A}">
                    <a16:rowId xmlns:a16="http://schemas.microsoft.com/office/drawing/2014/main" val="1088095333"/>
                  </a:ext>
                </a:extLst>
              </a:tr>
              <a:tr h="273185">
                <a:tc rowSpan="5">
                  <a:txBody>
                    <a:bodyPr/>
                    <a:lstStyle/>
                    <a:p>
                      <a:pPr marL="0" marR="0" algn="ctr">
                        <a:spcBef>
                          <a:spcPts val="0"/>
                        </a:spcBef>
                        <a:spcAft>
                          <a:spcPts val="0"/>
                        </a:spcAft>
                      </a:pPr>
                      <a:r>
                        <a:rPr lang="en-US" sz="1400" b="1" dirty="0">
                          <a:solidFill>
                            <a:schemeClr val="bg1"/>
                          </a:solidFill>
                          <a:effectLst/>
                        </a:rPr>
                        <a:t>One</a:t>
                      </a:r>
                      <a:endParaRPr lang="en-US" sz="1400" b="1" dirty="0">
                        <a:solidFill>
                          <a:schemeClr val="bg1"/>
                        </a:solidFill>
                        <a:effectLst/>
                        <a:latin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a:spcBef>
                          <a:spcPts val="0"/>
                        </a:spcBef>
                        <a:spcAft>
                          <a:spcPts val="0"/>
                        </a:spcAft>
                      </a:pPr>
                      <a:r>
                        <a:rPr lang="en-US" sz="1400" b="1" dirty="0">
                          <a:solidFill>
                            <a:srgbClr val="000000"/>
                          </a:solidFill>
                          <a:effectLst/>
                        </a:rPr>
                        <a:t>Site Study</a:t>
                      </a:r>
                    </a:p>
                  </a:txBody>
                  <a:tcPr marL="67735" marR="67735" marT="26969" marB="26969"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2024-25</a:t>
                      </a:r>
                    </a:p>
                  </a:txBody>
                  <a:tcPr marL="71007" marR="71007" marT="28270" marB="28270" anchor="ctr"/>
                </a:tc>
                <a:extLst>
                  <a:ext uri="{0D108BD9-81ED-4DB2-BD59-A6C34878D82A}">
                    <a16:rowId xmlns:a16="http://schemas.microsoft.com/office/drawing/2014/main" val="364684315"/>
                  </a:ext>
                </a:extLst>
              </a:tr>
              <a:tr h="210032">
                <a:tc vMerge="1">
                  <a:txBody>
                    <a:bodyPr/>
                    <a:lstStyle/>
                    <a:p>
                      <a:endParaRPr/>
                    </a:p>
                  </a:txBody>
                  <a:tcPr marL="67735" marR="67735" marT="26969" marB="26969" anchor="ctr"/>
                </a:tc>
                <a:tc>
                  <a:txBody>
                    <a:bodyPr/>
                    <a:lstStyle/>
                    <a:p>
                      <a:pPr marL="0" marR="0" algn="r">
                        <a:spcBef>
                          <a:spcPts val="0"/>
                        </a:spcBef>
                        <a:spcAft>
                          <a:spcPts val="0"/>
                        </a:spcAft>
                      </a:pPr>
                      <a:r>
                        <a:rPr lang="en-US" sz="1400" b="1" dirty="0">
                          <a:effectLst/>
                        </a:rPr>
                        <a:t>Public Outreach</a:t>
                      </a:r>
                    </a:p>
                  </a:txBody>
                  <a:tcPr marL="67735" marR="67735" marT="26969" marB="26969"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238015278"/>
                  </a:ext>
                </a:extLst>
              </a:tr>
              <a:tr h="210032">
                <a:tc vMerge="1">
                  <a:txBody>
                    <a:bodyPr/>
                    <a:lstStyle/>
                    <a:p>
                      <a:endParaRPr/>
                    </a:p>
                  </a:txBody>
                  <a:tcPr marL="67735" marR="67735" marT="26969" marB="26969" anchor="ctr"/>
                </a:tc>
                <a:tc>
                  <a:txBody>
                    <a:bodyPr/>
                    <a:lstStyle/>
                    <a:p>
                      <a:pPr marL="0" marR="0" algn="r">
                        <a:spcBef>
                          <a:spcPts val="0"/>
                        </a:spcBef>
                        <a:spcAft>
                          <a:spcPts val="0"/>
                        </a:spcAft>
                      </a:pPr>
                      <a:r>
                        <a:rPr lang="en-US" sz="1400" b="1" dirty="0">
                          <a:solidFill>
                            <a:srgbClr val="000000"/>
                          </a:solidFill>
                          <a:effectLst/>
                        </a:rPr>
                        <a:t>Budgeting</a:t>
                      </a:r>
                    </a:p>
                  </a:txBody>
                  <a:tcPr marL="67735" marR="67735" marT="26969" marB="26969"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2025-29</a:t>
                      </a:r>
                    </a:p>
                  </a:txBody>
                  <a:tcPr marL="71007" marR="71007" marT="28270" marB="28270" anchor="ctr"/>
                </a:tc>
                <a:extLst>
                  <a:ext uri="{0D108BD9-81ED-4DB2-BD59-A6C34878D82A}">
                    <a16:rowId xmlns:a16="http://schemas.microsoft.com/office/drawing/2014/main" val="218667705"/>
                  </a:ext>
                </a:extLst>
              </a:tr>
              <a:tr h="210032">
                <a:tc vMerge="1">
                  <a:txBody>
                    <a:bodyPr/>
                    <a:lstStyle/>
                    <a:p>
                      <a:endParaRPr/>
                    </a:p>
                  </a:txBody>
                  <a:tcPr marL="67735" marR="67735" marT="26969" marB="26969" anchor="ctr"/>
                </a:tc>
                <a:tc>
                  <a:txBody>
                    <a:bodyPr/>
                    <a:lstStyle/>
                    <a:p>
                      <a:pPr marL="0" marR="0" algn="r">
                        <a:spcBef>
                          <a:spcPts val="0"/>
                        </a:spcBef>
                        <a:spcAft>
                          <a:spcPts val="0"/>
                        </a:spcAft>
                      </a:pPr>
                      <a:r>
                        <a:rPr lang="en-US" sz="1400" b="1" dirty="0">
                          <a:effectLst/>
                        </a:rPr>
                        <a:t>Solid Waste Management Plan</a:t>
                      </a:r>
                    </a:p>
                  </a:txBody>
                  <a:tcPr marL="67735" marR="67735" marT="26969" marB="26969"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1163214596"/>
                  </a:ext>
                </a:extLst>
              </a:tr>
              <a:tr h="146879">
                <a:tc vMerge="1">
                  <a:txBody>
                    <a:bodyPr/>
                    <a:lstStyle/>
                    <a:p>
                      <a:endParaRPr/>
                    </a:p>
                  </a:txBody>
                  <a:tcPr marL="67735" marR="67735" marT="26969" marB="26969" anchor="ctr"/>
                </a:tc>
                <a:tc>
                  <a:txBody>
                    <a:bodyPr/>
                    <a:lstStyle/>
                    <a:p>
                      <a:pPr marL="0" marR="0" algn="r">
                        <a:spcBef>
                          <a:spcPts val="0"/>
                        </a:spcBef>
                        <a:spcAft>
                          <a:spcPts val="0"/>
                        </a:spcAft>
                      </a:pPr>
                      <a:r>
                        <a:rPr lang="en-US" sz="1400" b="1" dirty="0">
                          <a:solidFill>
                            <a:srgbClr val="000000"/>
                          </a:solidFill>
                          <a:effectLst/>
                        </a:rPr>
                        <a:t>Site Acquisition</a:t>
                      </a:r>
                    </a:p>
                  </a:txBody>
                  <a:tcPr marL="67735" marR="67735" marT="26969" marB="26969"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2025</a:t>
                      </a:r>
                    </a:p>
                  </a:txBody>
                  <a:tcPr marL="71007" marR="71007" marT="28270" marB="28270" anchor="ctr"/>
                </a:tc>
                <a:extLst>
                  <a:ext uri="{0D108BD9-81ED-4DB2-BD59-A6C34878D82A}">
                    <a16:rowId xmlns:a16="http://schemas.microsoft.com/office/drawing/2014/main" val="3499011338"/>
                  </a:ext>
                </a:extLst>
              </a:tr>
              <a:tr h="146879">
                <a:tc rowSpan="2">
                  <a:txBody>
                    <a:bodyPr/>
                    <a:lstStyle/>
                    <a:p>
                      <a:pPr marL="0" marR="0" algn="ctr">
                        <a:spcBef>
                          <a:spcPts val="0"/>
                        </a:spcBef>
                        <a:spcAft>
                          <a:spcPts val="0"/>
                        </a:spcAft>
                      </a:pPr>
                      <a:r>
                        <a:rPr lang="en-US" sz="1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Two</a:t>
                      </a: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Facility Plan</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4234970771"/>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Facility Design</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a:solidFill>
                            <a:srgbClr val="000000"/>
                          </a:solidFill>
                          <a:effectLst/>
                          <a:latin typeface="+mn-lt"/>
                          <a:ea typeface="+mn-ea"/>
                          <a:cs typeface="+mn-cs"/>
                        </a:rPr>
                        <a:t>2026</a:t>
                      </a:r>
                    </a:p>
                  </a:txBody>
                  <a:tcPr marL="71007" marR="71007" marT="28270" marB="28270" anchor="ctr"/>
                </a:tc>
                <a:extLst>
                  <a:ext uri="{0D108BD9-81ED-4DB2-BD59-A6C34878D82A}">
                    <a16:rowId xmlns:a16="http://schemas.microsoft.com/office/drawing/2014/main" val="4111587927"/>
                  </a:ext>
                </a:extLst>
              </a:tr>
              <a:tr h="146879">
                <a:tc>
                  <a:txBody>
                    <a:bodyPr/>
                    <a:lstStyle/>
                    <a:p>
                      <a:pPr marL="0" marR="0" algn="ctr">
                        <a:spcBef>
                          <a:spcPts val="0"/>
                        </a:spcBef>
                        <a:spcAft>
                          <a:spcPts val="0"/>
                        </a:spcAft>
                      </a:pPr>
                      <a:r>
                        <a:rPr lang="en-US" sz="1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Three</a:t>
                      </a: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Permitting</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2027-29</a:t>
                      </a:r>
                    </a:p>
                  </a:txBody>
                  <a:tcPr marL="71007" marR="71007" marT="28270" marB="28270" anchor="ctr"/>
                </a:tc>
                <a:extLst>
                  <a:ext uri="{0D108BD9-81ED-4DB2-BD59-A6C34878D82A}">
                    <a16:rowId xmlns:a16="http://schemas.microsoft.com/office/drawing/2014/main" val="2003606635"/>
                  </a:ext>
                </a:extLst>
              </a:tr>
              <a:tr h="146879">
                <a:tc rowSpan="2">
                  <a:txBody>
                    <a:bodyPr/>
                    <a:lstStyle/>
                    <a:p>
                      <a:pPr marL="0" marR="0" algn="ctr">
                        <a:spcBef>
                          <a:spcPts val="0"/>
                        </a:spcBef>
                        <a:spcAft>
                          <a:spcPts val="0"/>
                        </a:spcAft>
                      </a:pPr>
                      <a:r>
                        <a:rPr lang="en-US" sz="1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Four</a:t>
                      </a: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Procurement Services </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2027-28</a:t>
                      </a:r>
                    </a:p>
                  </a:txBody>
                  <a:tcPr marL="71007" marR="71007" marT="28270" marB="28270" anchor="ctr"/>
                </a:tc>
                <a:extLst>
                  <a:ext uri="{0D108BD9-81ED-4DB2-BD59-A6C34878D82A}">
                    <a16:rowId xmlns:a16="http://schemas.microsoft.com/office/drawing/2014/main" val="2911761849"/>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Engineering Designs</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a:t>
                      </a:r>
                    </a:p>
                  </a:txBody>
                  <a:tcPr marL="71007" marR="71007" marT="28270" marB="28270" anchor="ctr"/>
                </a:tc>
                <a:extLst>
                  <a:ext uri="{0D108BD9-81ED-4DB2-BD59-A6C34878D82A}">
                    <a16:rowId xmlns:a16="http://schemas.microsoft.com/office/drawing/2014/main" val="3506535257"/>
                  </a:ext>
                </a:extLst>
              </a:tr>
              <a:tr h="146879">
                <a:tc rowSpan="2">
                  <a:txBody>
                    <a:bodyPr/>
                    <a:lstStyle/>
                    <a:p>
                      <a:pPr marL="0" marR="0" algn="ctr">
                        <a:spcBef>
                          <a:spcPts val="0"/>
                        </a:spcBef>
                        <a:spcAft>
                          <a:spcPts val="0"/>
                        </a:spcAft>
                      </a:pPr>
                      <a:r>
                        <a:rPr lang="en-US" sz="1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Five</a:t>
                      </a: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Construction</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3929901920"/>
                  </a:ext>
                </a:extLst>
              </a:tr>
              <a:tr h="146879">
                <a:tc vMerge="1">
                  <a:txBody>
                    <a:bodyPr/>
                    <a:lstStyle/>
                    <a:p>
                      <a:pPr marL="0" marR="0" algn="ctr">
                        <a:spcBef>
                          <a:spcPts val="0"/>
                        </a:spcBef>
                        <a:spcAft>
                          <a:spcPts val="0"/>
                        </a:spcAft>
                      </a:pPr>
                      <a:endParaRPr lang="en-US" sz="1100" b="1">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Project Management</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2028-29</a:t>
                      </a:r>
                    </a:p>
                  </a:txBody>
                  <a:tcPr marL="71007" marR="71007" marT="28270" marB="28270" anchor="ctr"/>
                </a:tc>
                <a:extLst>
                  <a:ext uri="{0D108BD9-81ED-4DB2-BD59-A6C34878D82A}">
                    <a16:rowId xmlns:a16="http://schemas.microsoft.com/office/drawing/2014/main" val="1495293501"/>
                  </a:ext>
                </a:extLst>
              </a:tr>
              <a:tr h="146879">
                <a:tc>
                  <a:txBody>
                    <a:bodyPr/>
                    <a:lstStyle/>
                    <a:p>
                      <a:pPr marL="0" marR="0" algn="ctr">
                        <a:spcBef>
                          <a:spcPts val="0"/>
                        </a:spcBef>
                        <a:spcAft>
                          <a:spcPts val="0"/>
                        </a:spcAft>
                      </a:pPr>
                      <a:r>
                        <a:rPr lang="en-US" sz="1400" b="1">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rPr>
                        <a:t>Six</a:t>
                      </a:r>
                    </a:p>
                  </a:txBody>
                  <a:tcPr marL="67735" marR="67735" marT="26969" marB="26969" anchor="ctr"/>
                </a:tc>
                <a:tc>
                  <a:txBody>
                    <a:bodyPr/>
                    <a:lstStyle/>
                    <a:p>
                      <a:pPr marL="0" marR="0" algn="r" defTabSz="914400" rtl="0" eaLnBrk="1" latinLnBrk="0" hangingPunct="1">
                        <a:spcBef>
                          <a:spcPts val="0"/>
                        </a:spcBef>
                        <a:spcAft>
                          <a:spcPts val="0"/>
                        </a:spcAft>
                      </a:pPr>
                      <a:r>
                        <a:rPr lang="en-US" sz="1400" b="1" kern="1200" dirty="0">
                          <a:solidFill>
                            <a:srgbClr val="000000"/>
                          </a:solidFill>
                          <a:effectLst/>
                          <a:latin typeface="+mn-lt"/>
                          <a:ea typeface="+mn-ea"/>
                          <a:cs typeface="+mn-cs"/>
                        </a:rPr>
                        <a:t>Transfer and Full Operation</a:t>
                      </a:r>
                    </a:p>
                  </a:txBody>
                  <a:tcPr marL="71007" marR="71007" marT="28270" marB="28270" anchor="ctr"/>
                </a:tc>
                <a:tc>
                  <a:txBody>
                    <a:bodyPr/>
                    <a:lstStyle/>
                    <a:p>
                      <a:pPr marL="0" marR="0" algn="ctr" defTabSz="914400" rtl="0" eaLnBrk="1" latinLnBrk="0" hangingPunct="1">
                        <a:spcBef>
                          <a:spcPts val="0"/>
                        </a:spcBef>
                        <a:spcAft>
                          <a:spcPts val="0"/>
                        </a:spcAft>
                      </a:pPr>
                      <a:r>
                        <a:rPr lang="en-US" sz="1400" b="1" kern="1200" dirty="0">
                          <a:solidFill>
                            <a:srgbClr val="000000"/>
                          </a:solidFill>
                          <a:effectLst/>
                          <a:latin typeface="+mn-lt"/>
                          <a:ea typeface="+mn-ea"/>
                          <a:cs typeface="+mn-cs"/>
                        </a:rPr>
                        <a:t>Fall 2029</a:t>
                      </a:r>
                    </a:p>
                  </a:txBody>
                  <a:tcPr marL="71007" marR="71007" marT="28270" marB="28270" anchor="ctr"/>
                </a:tc>
                <a:extLst>
                  <a:ext uri="{0D108BD9-81ED-4DB2-BD59-A6C34878D82A}">
                    <a16:rowId xmlns:a16="http://schemas.microsoft.com/office/drawing/2014/main" val="1083162401"/>
                  </a:ext>
                </a:extLst>
              </a:tr>
              <a:tr h="146879">
                <a:tc gridSpan="2">
                  <a:txBody>
                    <a:bodyPr/>
                    <a:lstStyle/>
                    <a:p>
                      <a:pPr marL="0" marR="0" algn="ctr">
                        <a:spcBef>
                          <a:spcPts val="0"/>
                        </a:spcBef>
                        <a:spcAft>
                          <a:spcPts val="0"/>
                        </a:spcAft>
                      </a:pPr>
                      <a:endParaRPr lang="en-US" sz="1100" b="1" dirty="0">
                        <a:solidFill>
                          <a:schemeClr val="bg1"/>
                        </a:solidFill>
                        <a:effectLst/>
                        <a:latin typeface="Calibri Light" panose="020F0302020204030204" pitchFamily="34" charset="0"/>
                        <a:ea typeface="Calibri Light" panose="020F0302020204030204" pitchFamily="34" charset="0"/>
                        <a:cs typeface="Times New Roman" panose="02020603050405020304" pitchFamily="18" charset="0"/>
                      </a:endParaRPr>
                    </a:p>
                  </a:txBody>
                  <a:tcPr marL="67735" marR="67735" marT="26969" marB="26969" anchor="ctr">
                    <a:solidFill>
                      <a:srgbClr val="18445C"/>
                    </a:solidFill>
                  </a:tcPr>
                </a:tc>
                <a:tc hMerge="1">
                  <a:txBody>
                    <a:bodyPr/>
                    <a:lstStyle/>
                    <a:p>
                      <a:pPr marL="0" marR="0" algn="l" defTabSz="914400" rtl="0" eaLnBrk="1" latinLnBrk="0" hangingPunct="1">
                        <a:spcBef>
                          <a:spcPts val="0"/>
                        </a:spcBef>
                        <a:spcAft>
                          <a:spcPts val="0"/>
                        </a:spcAft>
                      </a:pPr>
                      <a:endParaRPr lang="en-US" sz="1100" b="1" kern="1200">
                        <a:solidFill>
                          <a:srgbClr val="000000"/>
                        </a:solidFill>
                        <a:effectLst/>
                        <a:latin typeface="+mn-lt"/>
                        <a:ea typeface="+mn-ea"/>
                        <a:cs typeface="+mn-cs"/>
                      </a:endParaRPr>
                    </a:p>
                  </a:txBody>
                  <a:tcPr marL="71007" marR="71007" marT="28270" marB="28270" anchor="ctr">
                    <a:solidFill>
                      <a:srgbClr val="18445C"/>
                    </a:solidFill>
                  </a:tcPr>
                </a:tc>
                <a:tc>
                  <a:txBody>
                    <a:bodyPr/>
                    <a:lstStyle/>
                    <a:p>
                      <a:pPr marL="0" marR="0" algn="ctr" defTabSz="914400" rtl="0" eaLnBrk="1" latinLnBrk="0" hangingPunct="1">
                        <a:spcBef>
                          <a:spcPts val="0"/>
                        </a:spcBef>
                        <a:spcAft>
                          <a:spcPts val="0"/>
                        </a:spcAft>
                      </a:pPr>
                      <a:endParaRPr lang="en-US" sz="1100" b="1" kern="1200" dirty="0">
                        <a:solidFill>
                          <a:srgbClr val="000000"/>
                        </a:solidFill>
                        <a:effectLst/>
                        <a:latin typeface="+mn-lt"/>
                        <a:ea typeface="+mn-ea"/>
                        <a:cs typeface="+mn-cs"/>
                      </a:endParaRPr>
                    </a:p>
                  </a:txBody>
                  <a:tcPr marL="71007" marR="71007" marT="28270" marB="28270" anchor="ctr">
                    <a:solidFill>
                      <a:srgbClr val="18445C"/>
                    </a:solidFill>
                  </a:tcPr>
                </a:tc>
                <a:extLst>
                  <a:ext uri="{0D108BD9-81ED-4DB2-BD59-A6C34878D82A}">
                    <a16:rowId xmlns:a16="http://schemas.microsoft.com/office/drawing/2014/main" val="686319981"/>
                  </a:ext>
                </a:extLst>
              </a:tr>
            </a:tbl>
          </a:graphicData>
        </a:graphic>
      </p:graphicFrame>
    </p:spTree>
    <p:extLst>
      <p:ext uri="{BB962C8B-B14F-4D97-AF65-F5344CB8AC3E}">
        <p14:creationId xmlns:p14="http://schemas.microsoft.com/office/powerpoint/2010/main" val="2447314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B2C060-09F4-4E37-87F6-8C60BA0E955C}"/>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bwMode="auto">
          <a:xfrm>
            <a:off x="0" y="9039"/>
            <a:ext cx="12192000" cy="6860991"/>
          </a:xfrm>
          <a:prstGeom prst="rect">
            <a:avLst/>
          </a:prstGeom>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09B86D7F-E6F1-4D9D-8605-366A188AFFB5}"/>
              </a:ext>
            </a:extLst>
          </p:cNvPr>
          <p:cNvSpPr txBox="1"/>
          <p:nvPr/>
        </p:nvSpPr>
        <p:spPr>
          <a:xfrm>
            <a:off x="0" y="1284942"/>
            <a:ext cx="12191999" cy="642612"/>
          </a:xfrm>
          <a:prstGeom prst="rect">
            <a:avLst/>
          </a:prstGeom>
          <a:noFill/>
        </p:spPr>
        <p:txBody>
          <a:bodyPr wrap="square" rtlCol="0" anchor="b">
            <a:spAutoFit/>
          </a:bodyPr>
          <a:lstStyle/>
          <a:p>
            <a:pPr algn="ctr">
              <a:lnSpc>
                <a:spcPct val="70000"/>
              </a:lnSpc>
            </a:pPr>
            <a:r>
              <a:rPr lang="en-ID" sz="4800" b="1" spc="-188">
                <a:solidFill>
                  <a:srgbClr val="18445C"/>
                </a:solidFill>
                <a:latin typeface="+mj-lt"/>
                <a:cs typeface="Poppins Light" panose="00000400000000000000" pitchFamily="2" charset="0"/>
              </a:rPr>
              <a:t>Questions &amp; Answers</a:t>
            </a:r>
            <a:endParaRPr lang="en-US" sz="4800" b="1" spc="-188">
              <a:solidFill>
                <a:srgbClr val="18445C"/>
              </a:solidFill>
              <a:latin typeface="+mj-lt"/>
              <a:cs typeface="Poppins Light" panose="00000400000000000000" pitchFamily="2" charset="0"/>
            </a:endParaRPr>
          </a:p>
        </p:txBody>
      </p:sp>
      <p:pic>
        <p:nvPicPr>
          <p:cNvPr id="3" name="Graphic 2" descr="Questions outline">
            <a:extLst>
              <a:ext uri="{FF2B5EF4-FFF2-40B4-BE49-F238E27FC236}">
                <a16:creationId xmlns:a16="http://schemas.microsoft.com/office/drawing/2014/main" id="{B4469E73-FF1E-4CD4-BDD5-B748A107224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7653" y="2296045"/>
            <a:ext cx="2186702" cy="2186702"/>
          </a:xfrm>
          <a:prstGeom prst="rect">
            <a:avLst/>
          </a:prstGeom>
        </p:spPr>
      </p:pic>
    </p:spTree>
    <p:extLst>
      <p:ext uri="{BB962C8B-B14F-4D97-AF65-F5344CB8AC3E}">
        <p14:creationId xmlns:p14="http://schemas.microsoft.com/office/powerpoint/2010/main" val="3060105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10;&#10;Description automatically generated">
            <a:extLst>
              <a:ext uri="{FF2B5EF4-FFF2-40B4-BE49-F238E27FC236}">
                <a16:creationId xmlns:a16="http://schemas.microsoft.com/office/drawing/2014/main" id="{C2B2F33C-EA01-488A-BB9D-3409C69591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8" name="Rectangle 17">
            <a:extLst>
              <a:ext uri="{FF2B5EF4-FFF2-40B4-BE49-F238E27FC236}">
                <a16:creationId xmlns:a16="http://schemas.microsoft.com/office/drawing/2014/main" id="{46DAC081-936F-E8C9-C637-86F2AA1EAF12}"/>
              </a:ext>
            </a:extLst>
          </p:cNvPr>
          <p:cNvSpPr/>
          <p:nvPr/>
        </p:nvSpPr>
        <p:spPr>
          <a:xfrm>
            <a:off x="0" y="608236"/>
            <a:ext cx="12191999" cy="1288943"/>
          </a:xfrm>
          <a:prstGeom prst="rect">
            <a:avLst/>
          </a:prstGeom>
          <a:solidFill>
            <a:srgbClr val="18445C"/>
          </a:solidFill>
        </p:spPr>
        <p:txBody>
          <a:bodyPr wrap="square" lIns="91440" tIns="45720" rIns="91440" bIns="45720" anchor="t">
            <a:spAutoFit/>
          </a:bodyPr>
          <a:lstStyle/>
          <a:p>
            <a:pPr algn="ctr">
              <a:lnSpc>
                <a:spcPct val="80000"/>
              </a:lnSpc>
              <a:defRPr/>
            </a:pPr>
            <a:endParaRPr lang="en-US" sz="4800" b="1">
              <a:solidFill>
                <a:prstClr val="white"/>
              </a:solidFill>
              <a:latin typeface="Calibri Light"/>
              <a:cs typeface="Poppins SemiBold"/>
            </a:endParaRPr>
          </a:p>
          <a:p>
            <a:pPr algn="ctr">
              <a:lnSpc>
                <a:spcPct val="80000"/>
              </a:lnSpc>
              <a:defRPr/>
            </a:pPr>
            <a:r>
              <a:rPr lang="en-US" sz="4800" i="1">
                <a:solidFill>
                  <a:prstClr val="white"/>
                </a:solidFill>
                <a:latin typeface="Calibri Light"/>
                <a:cs typeface="Poppins SemiBold"/>
              </a:rPr>
              <a:t>Thank You!</a:t>
            </a:r>
            <a:endParaRPr lang="en-US" sz="5400" i="1">
              <a:solidFill>
                <a:prstClr val="white"/>
              </a:solidFill>
              <a:latin typeface="Calibri Light"/>
              <a:cs typeface="Poppins SemiBold"/>
            </a:endParaRPr>
          </a:p>
        </p:txBody>
      </p:sp>
      <p:pic>
        <p:nvPicPr>
          <p:cNvPr id="9" name="Picture Placeholder 71">
            <a:extLst>
              <a:ext uri="{FF2B5EF4-FFF2-40B4-BE49-F238E27FC236}">
                <a16:creationId xmlns:a16="http://schemas.microsoft.com/office/drawing/2014/main" id="{D6941DFB-E37C-ACA9-89F4-5A0CA363C779}"/>
              </a:ext>
            </a:extLst>
          </p:cNvPr>
          <p:cNvPicPr>
            <a:picLocks noChangeAspect="1"/>
          </p:cNvPicPr>
          <p:nvPr/>
        </p:nvPicPr>
        <p:blipFill rotWithShape="1">
          <a:blip r:embed="rId4">
            <a:extLst>
              <a:ext uri="{28A0092B-C50C-407E-A947-70E740481C1C}">
                <a14:useLocalDpi xmlns:a14="http://schemas.microsoft.com/office/drawing/2010/main" val="0"/>
              </a:ext>
            </a:extLst>
          </a:blip>
          <a:srcRect l="-1043" t="1371" r="1043" b="23735"/>
          <a:stretch/>
        </p:blipFill>
        <p:spPr>
          <a:xfrm>
            <a:off x="817067" y="3348240"/>
            <a:ext cx="1947672" cy="2186737"/>
          </a:xfrm>
          <a:custGeom>
            <a:avLst/>
            <a:gdLst>
              <a:gd name="connsiteX0" fmla="*/ 973394 w 1946787"/>
              <a:gd name="connsiteY0" fmla="*/ 0 h 2186737"/>
              <a:gd name="connsiteX1" fmla="*/ 1076159 w 1946787"/>
              <a:gd name="connsiteY1" fmla="*/ 24041 h 2186737"/>
              <a:gd name="connsiteX2" fmla="*/ 1819358 w 1946787"/>
              <a:gd name="connsiteY2" fmla="*/ 395552 h 2186737"/>
              <a:gd name="connsiteX3" fmla="*/ 1946787 w 1946787"/>
              <a:gd name="connsiteY3" fmla="*/ 601856 h 2186737"/>
              <a:gd name="connsiteX4" fmla="*/ 1946787 w 1946787"/>
              <a:gd name="connsiteY4" fmla="*/ 1584881 h 2186737"/>
              <a:gd name="connsiteX5" fmla="*/ 1819358 w 1946787"/>
              <a:gd name="connsiteY5" fmla="*/ 1791185 h 2186737"/>
              <a:gd name="connsiteX6" fmla="*/ 1076159 w 1946787"/>
              <a:gd name="connsiteY6" fmla="*/ 2162696 h 2186737"/>
              <a:gd name="connsiteX7" fmla="*/ 870628 w 1946787"/>
              <a:gd name="connsiteY7" fmla="*/ 2162696 h 2186737"/>
              <a:gd name="connsiteX8" fmla="*/ 127430 w 1946787"/>
              <a:gd name="connsiteY8" fmla="*/ 1791185 h 2186737"/>
              <a:gd name="connsiteX9" fmla="*/ 0 w 1946787"/>
              <a:gd name="connsiteY9" fmla="*/ 1584881 h 2186737"/>
              <a:gd name="connsiteX10" fmla="*/ 0 w 1946787"/>
              <a:gd name="connsiteY10" fmla="*/ 601856 h 2186737"/>
              <a:gd name="connsiteX11" fmla="*/ 127430 w 1946787"/>
              <a:gd name="connsiteY11" fmla="*/ 395552 h 2186737"/>
              <a:gd name="connsiteX12" fmla="*/ 870628 w 1946787"/>
              <a:gd name="connsiteY12" fmla="*/ 24041 h 2186737"/>
              <a:gd name="connsiteX13" fmla="*/ 973394 w 1946787"/>
              <a:gd name="connsiteY13" fmla="*/ 0 h 218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6787" h="2186737">
                <a:moveTo>
                  <a:pt x="973394" y="0"/>
                </a:moveTo>
                <a:cubicBezTo>
                  <a:pt x="1008540" y="0"/>
                  <a:pt x="1043686" y="8013"/>
                  <a:pt x="1076159" y="24041"/>
                </a:cubicBezTo>
                <a:cubicBezTo>
                  <a:pt x="1076159" y="24041"/>
                  <a:pt x="1076159" y="24041"/>
                  <a:pt x="1819358" y="395552"/>
                </a:cubicBezTo>
                <a:cubicBezTo>
                  <a:pt x="1897460" y="435005"/>
                  <a:pt x="1946787" y="514732"/>
                  <a:pt x="1946787" y="601856"/>
                </a:cubicBezTo>
                <a:cubicBezTo>
                  <a:pt x="1946787" y="601856"/>
                  <a:pt x="1946787" y="601856"/>
                  <a:pt x="1946787" y="1584881"/>
                </a:cubicBezTo>
                <a:cubicBezTo>
                  <a:pt x="1946787" y="1672005"/>
                  <a:pt x="1897460" y="1751733"/>
                  <a:pt x="1819358" y="1791185"/>
                </a:cubicBezTo>
                <a:cubicBezTo>
                  <a:pt x="1819358" y="1791185"/>
                  <a:pt x="1819358" y="1791185"/>
                  <a:pt x="1076159" y="2162696"/>
                </a:cubicBezTo>
                <a:cubicBezTo>
                  <a:pt x="1011212" y="2194751"/>
                  <a:pt x="935576" y="2194751"/>
                  <a:pt x="870628" y="2162696"/>
                </a:cubicBezTo>
                <a:cubicBezTo>
                  <a:pt x="870628" y="2162696"/>
                  <a:pt x="870628" y="2162696"/>
                  <a:pt x="127430" y="1791185"/>
                </a:cubicBezTo>
                <a:cubicBezTo>
                  <a:pt x="49328" y="1751733"/>
                  <a:pt x="0" y="1672005"/>
                  <a:pt x="0" y="1584881"/>
                </a:cubicBezTo>
                <a:cubicBezTo>
                  <a:pt x="0" y="1584881"/>
                  <a:pt x="0" y="1584881"/>
                  <a:pt x="0" y="601856"/>
                </a:cubicBezTo>
                <a:cubicBezTo>
                  <a:pt x="0" y="514732"/>
                  <a:pt x="49328" y="435005"/>
                  <a:pt x="127430" y="395552"/>
                </a:cubicBezTo>
                <a:cubicBezTo>
                  <a:pt x="127430" y="395552"/>
                  <a:pt x="127430" y="395552"/>
                  <a:pt x="870628" y="24041"/>
                </a:cubicBezTo>
                <a:cubicBezTo>
                  <a:pt x="903102" y="8013"/>
                  <a:pt x="938248" y="0"/>
                  <a:pt x="973394" y="0"/>
                </a:cubicBezTo>
                <a:close/>
              </a:path>
            </a:pathLst>
          </a:custGeom>
        </p:spPr>
      </p:pic>
      <p:grpSp>
        <p:nvGrpSpPr>
          <p:cNvPr id="10" name="Group 9">
            <a:extLst>
              <a:ext uri="{FF2B5EF4-FFF2-40B4-BE49-F238E27FC236}">
                <a16:creationId xmlns:a16="http://schemas.microsoft.com/office/drawing/2014/main" id="{ED435A26-DA8F-1DCB-BFB2-9B6564C13116}"/>
              </a:ext>
            </a:extLst>
          </p:cNvPr>
          <p:cNvGrpSpPr/>
          <p:nvPr/>
        </p:nvGrpSpPr>
        <p:grpSpPr>
          <a:xfrm>
            <a:off x="2413285" y="5274434"/>
            <a:ext cx="147978" cy="180909"/>
            <a:chOff x="16701054" y="4922212"/>
            <a:chExt cx="205006" cy="334844"/>
          </a:xfrm>
          <a:solidFill>
            <a:schemeClr val="bg1"/>
          </a:solidFill>
        </p:grpSpPr>
        <p:sp>
          <p:nvSpPr>
            <p:cNvPr id="11" name="Freeform 369">
              <a:extLst>
                <a:ext uri="{FF2B5EF4-FFF2-40B4-BE49-F238E27FC236}">
                  <a16:creationId xmlns:a16="http://schemas.microsoft.com/office/drawing/2014/main" id="{9515FBA9-C8F4-674E-32ED-BA293B0E1036}"/>
                </a:ext>
              </a:extLst>
            </p:cNvPr>
            <p:cNvSpPr>
              <a:spLocks/>
            </p:cNvSpPr>
            <p:nvPr/>
          </p:nvSpPr>
          <p:spPr bwMode="auto">
            <a:xfrm>
              <a:off x="16830891" y="4922212"/>
              <a:ext cx="41001" cy="170839"/>
            </a:xfrm>
            <a:custGeom>
              <a:avLst/>
              <a:gdLst>
                <a:gd name="T0" fmla="*/ 5 w 12"/>
                <a:gd name="T1" fmla="*/ 50 h 50"/>
                <a:gd name="T2" fmla="*/ 0 w 12"/>
                <a:gd name="T3" fmla="*/ 50 h 50"/>
                <a:gd name="T4" fmla="*/ 7 w 12"/>
                <a:gd name="T5" fmla="*/ 0 h 50"/>
                <a:gd name="T6" fmla="*/ 12 w 12"/>
                <a:gd name="T7" fmla="*/ 0 h 50"/>
                <a:gd name="T8" fmla="*/ 5 w 12"/>
                <a:gd name="T9" fmla="*/ 50 h 50"/>
              </a:gdLst>
              <a:ahLst/>
              <a:cxnLst>
                <a:cxn ang="0">
                  <a:pos x="T0" y="T1"/>
                </a:cxn>
                <a:cxn ang="0">
                  <a:pos x="T2" y="T3"/>
                </a:cxn>
                <a:cxn ang="0">
                  <a:pos x="T4" y="T5"/>
                </a:cxn>
                <a:cxn ang="0">
                  <a:pos x="T6" y="T7"/>
                </a:cxn>
                <a:cxn ang="0">
                  <a:pos x="T8" y="T9"/>
                </a:cxn>
              </a:cxnLst>
              <a:rect l="0" t="0" r="r" b="b"/>
              <a:pathLst>
                <a:path w="12" h="50">
                  <a:moveTo>
                    <a:pt x="5" y="50"/>
                  </a:moveTo>
                  <a:lnTo>
                    <a:pt x="0" y="50"/>
                  </a:lnTo>
                  <a:lnTo>
                    <a:pt x="7" y="0"/>
                  </a:lnTo>
                  <a:lnTo>
                    <a:pt x="12" y="0"/>
                  </a:lnTo>
                  <a:lnTo>
                    <a:pt x="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71">
              <a:extLst>
                <a:ext uri="{FF2B5EF4-FFF2-40B4-BE49-F238E27FC236}">
                  <a16:creationId xmlns:a16="http://schemas.microsoft.com/office/drawing/2014/main" id="{956A04E6-FE8D-F0CE-B5BA-8E2BE67AF982}"/>
                </a:ext>
              </a:extLst>
            </p:cNvPr>
            <p:cNvSpPr>
              <a:spLocks noEditPoints="1"/>
            </p:cNvSpPr>
            <p:nvPr/>
          </p:nvSpPr>
          <p:spPr bwMode="auto">
            <a:xfrm>
              <a:off x="16701054" y="5086218"/>
              <a:ext cx="205006" cy="68335"/>
            </a:xfrm>
            <a:custGeom>
              <a:avLst/>
              <a:gdLst>
                <a:gd name="T0" fmla="*/ 60 w 60"/>
                <a:gd name="T1" fmla="*/ 20 h 20"/>
                <a:gd name="T2" fmla="*/ 0 w 60"/>
                <a:gd name="T3" fmla="*/ 20 h 20"/>
                <a:gd name="T4" fmla="*/ 0 w 60"/>
                <a:gd name="T5" fmla="*/ 0 h 20"/>
                <a:gd name="T6" fmla="*/ 60 w 60"/>
                <a:gd name="T7" fmla="*/ 0 h 20"/>
                <a:gd name="T8" fmla="*/ 60 w 60"/>
                <a:gd name="T9" fmla="*/ 20 h 20"/>
                <a:gd name="T10" fmla="*/ 5 w 60"/>
                <a:gd name="T11" fmla="*/ 15 h 20"/>
                <a:gd name="T12" fmla="*/ 55 w 60"/>
                <a:gd name="T13" fmla="*/ 15 h 20"/>
                <a:gd name="T14" fmla="*/ 55 w 60"/>
                <a:gd name="T15" fmla="*/ 5 h 20"/>
                <a:gd name="T16" fmla="*/ 5 w 60"/>
                <a:gd name="T17" fmla="*/ 5 h 20"/>
                <a:gd name="T18" fmla="*/ 5 w 6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0">
                  <a:moveTo>
                    <a:pt x="60" y="20"/>
                  </a:moveTo>
                  <a:lnTo>
                    <a:pt x="0" y="20"/>
                  </a:lnTo>
                  <a:lnTo>
                    <a:pt x="0" y="0"/>
                  </a:lnTo>
                  <a:lnTo>
                    <a:pt x="60" y="0"/>
                  </a:lnTo>
                  <a:lnTo>
                    <a:pt x="60" y="20"/>
                  </a:lnTo>
                  <a:close/>
                  <a:moveTo>
                    <a:pt x="5" y="15"/>
                  </a:moveTo>
                  <a:lnTo>
                    <a:pt x="55" y="15"/>
                  </a:lnTo>
                  <a:lnTo>
                    <a:pt x="5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72">
              <a:extLst>
                <a:ext uri="{FF2B5EF4-FFF2-40B4-BE49-F238E27FC236}">
                  <a16:creationId xmlns:a16="http://schemas.microsoft.com/office/drawing/2014/main" id="{05F7C0B9-637F-D2B2-29F9-0D9482D0E57B}"/>
                </a:ext>
              </a:extLst>
            </p:cNvPr>
            <p:cNvSpPr>
              <a:spLocks noEditPoints="1"/>
            </p:cNvSpPr>
            <p:nvPr/>
          </p:nvSpPr>
          <p:spPr bwMode="auto">
            <a:xfrm>
              <a:off x="16718137" y="5137470"/>
              <a:ext cx="170839" cy="68335"/>
            </a:xfrm>
            <a:custGeom>
              <a:avLst/>
              <a:gdLst>
                <a:gd name="T0" fmla="*/ 50 w 50"/>
                <a:gd name="T1" fmla="*/ 20 h 20"/>
                <a:gd name="T2" fmla="*/ 0 w 50"/>
                <a:gd name="T3" fmla="*/ 20 h 20"/>
                <a:gd name="T4" fmla="*/ 0 w 50"/>
                <a:gd name="T5" fmla="*/ 0 h 20"/>
                <a:gd name="T6" fmla="*/ 50 w 50"/>
                <a:gd name="T7" fmla="*/ 0 h 20"/>
                <a:gd name="T8" fmla="*/ 50 w 50"/>
                <a:gd name="T9" fmla="*/ 20 h 20"/>
                <a:gd name="T10" fmla="*/ 5 w 50"/>
                <a:gd name="T11" fmla="*/ 15 h 20"/>
                <a:gd name="T12" fmla="*/ 45 w 50"/>
                <a:gd name="T13" fmla="*/ 15 h 20"/>
                <a:gd name="T14" fmla="*/ 45 w 50"/>
                <a:gd name="T15" fmla="*/ 5 h 20"/>
                <a:gd name="T16" fmla="*/ 5 w 50"/>
                <a:gd name="T17" fmla="*/ 5 h 20"/>
                <a:gd name="T18" fmla="*/ 5 w 5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0">
                  <a:moveTo>
                    <a:pt x="50" y="20"/>
                  </a:moveTo>
                  <a:lnTo>
                    <a:pt x="0" y="20"/>
                  </a:lnTo>
                  <a:lnTo>
                    <a:pt x="0" y="0"/>
                  </a:lnTo>
                  <a:lnTo>
                    <a:pt x="50" y="0"/>
                  </a:lnTo>
                  <a:lnTo>
                    <a:pt x="50" y="20"/>
                  </a:lnTo>
                  <a:close/>
                  <a:moveTo>
                    <a:pt x="5" y="15"/>
                  </a:moveTo>
                  <a:lnTo>
                    <a:pt x="45" y="15"/>
                  </a:lnTo>
                  <a:lnTo>
                    <a:pt x="4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73">
              <a:extLst>
                <a:ext uri="{FF2B5EF4-FFF2-40B4-BE49-F238E27FC236}">
                  <a16:creationId xmlns:a16="http://schemas.microsoft.com/office/drawing/2014/main" id="{4ED59331-9E14-0CC7-ECD7-2DF171EE42FD}"/>
                </a:ext>
              </a:extLst>
            </p:cNvPr>
            <p:cNvSpPr>
              <a:spLocks noEditPoints="1"/>
            </p:cNvSpPr>
            <p:nvPr/>
          </p:nvSpPr>
          <p:spPr bwMode="auto">
            <a:xfrm>
              <a:off x="16735221" y="5188721"/>
              <a:ext cx="136671" cy="68335"/>
            </a:xfrm>
            <a:custGeom>
              <a:avLst/>
              <a:gdLst>
                <a:gd name="T0" fmla="*/ 40 w 40"/>
                <a:gd name="T1" fmla="*/ 20 h 20"/>
                <a:gd name="T2" fmla="*/ 0 w 40"/>
                <a:gd name="T3" fmla="*/ 20 h 20"/>
                <a:gd name="T4" fmla="*/ 0 w 40"/>
                <a:gd name="T5" fmla="*/ 0 h 20"/>
                <a:gd name="T6" fmla="*/ 40 w 40"/>
                <a:gd name="T7" fmla="*/ 0 h 20"/>
                <a:gd name="T8" fmla="*/ 40 w 40"/>
                <a:gd name="T9" fmla="*/ 20 h 20"/>
                <a:gd name="T10" fmla="*/ 5 w 40"/>
                <a:gd name="T11" fmla="*/ 15 h 20"/>
                <a:gd name="T12" fmla="*/ 35 w 40"/>
                <a:gd name="T13" fmla="*/ 15 h 20"/>
                <a:gd name="T14" fmla="*/ 35 w 40"/>
                <a:gd name="T15" fmla="*/ 5 h 20"/>
                <a:gd name="T16" fmla="*/ 5 w 40"/>
                <a:gd name="T17" fmla="*/ 5 h 20"/>
                <a:gd name="T18" fmla="*/ 5 w 40"/>
                <a:gd name="T1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0">
                  <a:moveTo>
                    <a:pt x="40" y="20"/>
                  </a:moveTo>
                  <a:lnTo>
                    <a:pt x="0" y="20"/>
                  </a:lnTo>
                  <a:lnTo>
                    <a:pt x="0" y="0"/>
                  </a:lnTo>
                  <a:lnTo>
                    <a:pt x="40" y="0"/>
                  </a:lnTo>
                  <a:lnTo>
                    <a:pt x="40" y="20"/>
                  </a:lnTo>
                  <a:close/>
                  <a:moveTo>
                    <a:pt x="5" y="15"/>
                  </a:moveTo>
                  <a:lnTo>
                    <a:pt x="35" y="15"/>
                  </a:lnTo>
                  <a:lnTo>
                    <a:pt x="35" y="5"/>
                  </a:lnTo>
                  <a:lnTo>
                    <a:pt x="5" y="5"/>
                  </a:lnTo>
                  <a:lnTo>
                    <a:pt x="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Zástupný symbol pro text 3">
            <a:extLst>
              <a:ext uri="{FF2B5EF4-FFF2-40B4-BE49-F238E27FC236}">
                <a16:creationId xmlns:a16="http://schemas.microsoft.com/office/drawing/2014/main" id="{4055FA17-3C65-5B9B-84C6-0F8C4E292685}"/>
              </a:ext>
            </a:extLst>
          </p:cNvPr>
          <p:cNvSpPr txBox="1">
            <a:spLocks/>
          </p:cNvSpPr>
          <p:nvPr/>
        </p:nvSpPr>
        <p:spPr>
          <a:xfrm>
            <a:off x="2861008" y="4157423"/>
            <a:ext cx="3023045" cy="2033762"/>
          </a:xfrm>
          <a:prstGeom prst="rect">
            <a:avLst/>
          </a:prstGeom>
          <a:noFill/>
        </p:spPr>
        <p:txBody>
          <a:bodyPr wrap="square" rtlCol="0">
            <a:spAutoFit/>
          </a:bodyPr>
          <a:lstStyle>
            <a:defPPr>
              <a:defRPr lang="en-US"/>
            </a:defPPr>
            <a:lvl1pPr algn="ctr">
              <a:lnSpc>
                <a:spcPct val="70000"/>
              </a:lnSpc>
              <a:defRPr sz="5400" b="1" spc="-188">
                <a:solidFill>
                  <a:schemeClr val="bg1"/>
                </a:solidFill>
                <a:latin typeface="+mj-lt"/>
                <a:cs typeface="Poppins Light" panose="000004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0">
                <a:solidFill>
                  <a:srgbClr val="8E2344"/>
                </a:solidFill>
                <a:latin typeface="+mn-lt"/>
              </a:rPr>
              <a:t>Brad Kelley, BSME</a:t>
            </a:r>
          </a:p>
          <a:p>
            <a:pPr algn="l">
              <a:lnSpc>
                <a:spcPct val="100000"/>
              </a:lnSpc>
              <a:defRPr/>
            </a:pPr>
            <a:r>
              <a:rPr lang="en-US" sz="1600" b="0" spc="0">
                <a:solidFill>
                  <a:prstClr val="black">
                    <a:lumMod val="65000"/>
                    <a:lumOff val="35000"/>
                  </a:prstClr>
                </a:solidFill>
                <a:latin typeface="Calibri Light" panose="020F0302020204030204"/>
                <a:cs typeface="+mn-cs"/>
              </a:rPr>
              <a:t>GBB Senior Project Engineer</a:t>
            </a:r>
            <a:endParaRPr kumimoji="0" lang="en-US" sz="1600" b="0" i="0" u="none" strike="noStrike" kern="1200" cap="none" spc="0" normalizeH="0" baseline="0" noProof="0">
              <a:ln>
                <a:noFill/>
              </a:ln>
              <a:solidFill>
                <a:prstClr val="black">
                  <a:lumMod val="65000"/>
                  <a:lumOff val="35000"/>
                </a:prstClr>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spc="0">
              <a:solidFill>
                <a:prstClr val="black">
                  <a:lumMod val="65000"/>
                  <a:lumOff val="35000"/>
                </a:prstClr>
              </a:solidFill>
              <a:latin typeface="Calibri Light" panose="020F0302020204030204"/>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65000"/>
                    <a:lumOff val="35000"/>
                  </a:prstClr>
                </a:solidFill>
                <a:effectLst/>
                <a:uLnTx/>
                <a:uFillTx/>
                <a:latin typeface="Calibri Light" panose="020F0302020204030204"/>
                <a:ea typeface="+mn-ea"/>
                <a:cs typeface="+mn-cs"/>
              </a:rPr>
              <a:t>(703) 663-2097</a:t>
            </a:r>
          </a:p>
          <a:p>
            <a:pPr marL="0" marR="0" lvl="0" indent="0" algn="l" defTabSz="914400" rtl="0" eaLnBrk="1" fontAlgn="auto" latinLnBrk="0" hangingPunct="1">
              <a:lnSpc>
                <a:spcPct val="120000"/>
              </a:lnSpc>
              <a:spcBef>
                <a:spcPts val="0"/>
              </a:spcBef>
              <a:spcAft>
                <a:spcPts val="0"/>
              </a:spcAft>
              <a:buClrTx/>
              <a:buSzTx/>
              <a:buFontTx/>
              <a:buNone/>
              <a:tabLst/>
              <a:defRPr/>
            </a:pPr>
            <a:r>
              <a:rPr lang="en-US" sz="1600" b="0" spc="0">
                <a:solidFill>
                  <a:srgbClr val="00748D"/>
                </a:solidFill>
                <a:latin typeface="Calibri Light" panose="020F0302020204030204"/>
                <a:cs typeface="+mn-cs"/>
              </a:rPr>
              <a:t>bkelley@gbbinc.com</a:t>
            </a:r>
            <a:endParaRPr kumimoji="0" lang="en-US" sz="1600" b="0" i="0" u="none" strike="noStrike" kern="1200" cap="none" spc="0" normalizeH="0" baseline="0" noProof="0">
              <a:ln>
                <a:noFill/>
              </a:ln>
              <a:solidFill>
                <a:srgbClr val="00748D"/>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65000"/>
                  <a:lumOff val="35000"/>
                </a:prstClr>
              </a:solidFill>
              <a:effectLst/>
              <a:uLnTx/>
              <a:uFillTx/>
              <a:latin typeface="Calibri Light" panose="020F0302020204030204"/>
              <a:ea typeface="+mn-ea"/>
              <a:cs typeface="+mn-cs"/>
            </a:endParaRPr>
          </a:p>
          <a:p>
            <a:pPr algn="l"/>
            <a:endParaRPr lang="cs-CZ" sz="2800" b="0">
              <a:solidFill>
                <a:srgbClr val="8E2344"/>
              </a:solidFill>
              <a:latin typeface="+mn-lt"/>
            </a:endParaRPr>
          </a:p>
        </p:txBody>
      </p:sp>
      <p:sp>
        <p:nvSpPr>
          <p:cNvPr id="21" name="TextBox 20">
            <a:extLst>
              <a:ext uri="{FF2B5EF4-FFF2-40B4-BE49-F238E27FC236}">
                <a16:creationId xmlns:a16="http://schemas.microsoft.com/office/drawing/2014/main" id="{AC0E3944-F133-672E-2CEE-AC09FC31AC35}"/>
              </a:ext>
            </a:extLst>
          </p:cNvPr>
          <p:cNvSpPr txBox="1"/>
          <p:nvPr/>
        </p:nvSpPr>
        <p:spPr>
          <a:xfrm>
            <a:off x="6552592" y="4093042"/>
            <a:ext cx="5402701" cy="1446550"/>
          </a:xfrm>
          <a:prstGeom prst="rect">
            <a:avLst/>
          </a:prstGeom>
          <a:noFill/>
        </p:spPr>
        <p:txBody>
          <a:bodyPr wrap="square" rtlCol="0">
            <a:spAutoFit/>
          </a:bodyPr>
          <a:lstStyle/>
          <a:p>
            <a:r>
              <a:rPr lang="en-US" sz="2200" b="1" i="1">
                <a:solidFill>
                  <a:srgbClr val="656565"/>
                </a:solidFill>
              </a:rPr>
              <a:t>“I help our clients develop efficient, cost-effective solutions for material handling systems and equipment to realize maximum waste diversion and recycling.”</a:t>
            </a:r>
          </a:p>
        </p:txBody>
      </p:sp>
    </p:spTree>
    <p:extLst>
      <p:ext uri="{BB962C8B-B14F-4D97-AF65-F5344CB8AC3E}">
        <p14:creationId xmlns:p14="http://schemas.microsoft.com/office/powerpoint/2010/main" val="23630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A picture containing text&#10;&#10;Description automatically generated">
            <a:extLst>
              <a:ext uri="{FF2B5EF4-FFF2-40B4-BE49-F238E27FC236}">
                <a16:creationId xmlns:a16="http://schemas.microsoft.com/office/drawing/2014/main" id="{98FEEC4A-6E15-41EF-90DB-87E2F1E516FE}"/>
              </a:ext>
            </a:extLst>
          </p:cNvPr>
          <p:cNvPicPr>
            <a:picLocks noChangeAspect="1"/>
          </p:cNvPicPr>
          <p:nvPr/>
        </p:nvPicPr>
        <p:blipFill rotWithShape="1">
          <a:blip r:embed="rId3" cstate="screen">
            <a:alphaModFix amt="15000"/>
            <a:extLst>
              <a:ext uri="{BEBA8EAE-BF5A-486C-A8C5-ECC9F3942E4B}">
                <a14:imgProps xmlns:a14="http://schemas.microsoft.com/office/drawing/2010/main">
                  <a14:imgLayer r:embed="rId4">
                    <a14:imgEffect>
                      <a14:colorTemperature colorTemp="6100"/>
                    </a14:imgEffect>
                    <a14:imgEffect>
                      <a14:saturation sat="0"/>
                    </a14:imgEffect>
                  </a14:imgLayer>
                </a14:imgProps>
              </a:ext>
              <a:ext uri="{28A0092B-C50C-407E-A947-70E740481C1C}">
                <a14:useLocalDpi xmlns:a14="http://schemas.microsoft.com/office/drawing/2010/main"/>
              </a:ext>
            </a:extLst>
          </a:blip>
          <a:srcRect/>
          <a:stretch/>
        </p:blipFill>
        <p:spPr>
          <a:xfrm>
            <a:off x="-77491" y="-123987"/>
            <a:ext cx="12305655" cy="7012983"/>
          </a:xfrm>
          <a:prstGeom prst="rect">
            <a:avLst/>
          </a:prstGeom>
        </p:spPr>
      </p:pic>
      <p:sp>
        <p:nvSpPr>
          <p:cNvPr id="2" name="Rectangle 1">
            <a:extLst>
              <a:ext uri="{FF2B5EF4-FFF2-40B4-BE49-F238E27FC236}">
                <a16:creationId xmlns:a16="http://schemas.microsoft.com/office/drawing/2014/main" id="{E4149536-1D44-3811-74E8-4F403E0845F5}"/>
              </a:ext>
            </a:extLst>
          </p:cNvPr>
          <p:cNvSpPr/>
          <p:nvPr/>
        </p:nvSpPr>
        <p:spPr>
          <a:xfrm>
            <a:off x="0" y="-24981"/>
            <a:ext cx="4800600" cy="6882981"/>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BC235E4D-7A4B-0305-CCE3-EA74F8CF3498}"/>
              </a:ext>
            </a:extLst>
          </p:cNvPr>
          <p:cNvSpPr txBox="1"/>
          <p:nvPr/>
        </p:nvSpPr>
        <p:spPr>
          <a:xfrm>
            <a:off x="186862" y="564817"/>
            <a:ext cx="4408227" cy="769441"/>
          </a:xfrm>
          <a:prstGeom prst="rect">
            <a:avLst/>
          </a:prstGeom>
          <a:noFill/>
        </p:spPr>
        <p:txBody>
          <a:bodyPr wrap="square" rtlCol="0">
            <a:spAutoFit/>
          </a:bodyPr>
          <a:lstStyle/>
          <a:p>
            <a:r>
              <a:rPr lang="en-US" sz="4400" b="1">
                <a:solidFill>
                  <a:schemeClr val="bg1"/>
                </a:solidFill>
                <a:latin typeface="+mj-lt"/>
                <a:cs typeface="Poppins Light" panose="00000400000000000000" pitchFamily="2" charset="0"/>
              </a:rPr>
              <a:t>5-Year Tactical Plan</a:t>
            </a:r>
          </a:p>
        </p:txBody>
      </p:sp>
      <p:sp>
        <p:nvSpPr>
          <p:cNvPr id="6" name="TextBox 5">
            <a:extLst>
              <a:ext uri="{FF2B5EF4-FFF2-40B4-BE49-F238E27FC236}">
                <a16:creationId xmlns:a16="http://schemas.microsoft.com/office/drawing/2014/main" id="{DB472E34-4701-CC59-1928-8AFCC138A354}"/>
              </a:ext>
            </a:extLst>
          </p:cNvPr>
          <p:cNvSpPr txBox="1"/>
          <p:nvPr/>
        </p:nvSpPr>
        <p:spPr>
          <a:xfrm>
            <a:off x="196901" y="2200870"/>
            <a:ext cx="3897580" cy="4199611"/>
          </a:xfrm>
          <a:prstGeom prst="rect">
            <a:avLst/>
          </a:prstGeom>
          <a:noFill/>
        </p:spPr>
        <p:txBody>
          <a:bodyPr wrap="square" rtlCol="0">
            <a:spAutoFit/>
          </a:bodyPr>
          <a:lstStyle/>
          <a:p>
            <a:pPr>
              <a:lnSpc>
                <a:spcPct val="150000"/>
              </a:lnSpc>
            </a:pPr>
            <a:r>
              <a:rPr lang="en-US" sz="2000" b="1" u="sng">
                <a:solidFill>
                  <a:schemeClr val="bg1"/>
                </a:solidFill>
                <a:ea typeface="Calibri Light" panose="020F0302020204030204" pitchFamily="34" charset="0"/>
                <a:cs typeface="Times New Roman" panose="02020603050405020304" pitchFamily="18" charset="0"/>
              </a:rPr>
              <a:t>Phase 1 (April 2024):</a:t>
            </a:r>
          </a:p>
          <a:p>
            <a:r>
              <a:rPr lang="en-US" sz="2000" b="1">
                <a:solidFill>
                  <a:schemeClr val="bg1"/>
                </a:solidFill>
                <a:ea typeface="Calibri Light" panose="020F0302020204030204" pitchFamily="34" charset="0"/>
                <a:cs typeface="Times New Roman" panose="02020603050405020304" pitchFamily="18" charset="0"/>
              </a:rPr>
              <a:t>Solid Waste Management</a:t>
            </a:r>
            <a:br>
              <a:rPr lang="en-US" sz="2000" b="1">
                <a:solidFill>
                  <a:schemeClr val="bg1"/>
                </a:solidFill>
                <a:ea typeface="Calibri Light" panose="020F0302020204030204" pitchFamily="34" charset="0"/>
                <a:cs typeface="Times New Roman" panose="02020603050405020304" pitchFamily="18" charset="0"/>
              </a:rPr>
            </a:br>
            <a:r>
              <a:rPr lang="en-US" sz="2000" b="1">
                <a:solidFill>
                  <a:schemeClr val="bg1"/>
                </a:solidFill>
                <a:ea typeface="Calibri Light" panose="020F0302020204030204" pitchFamily="34" charset="0"/>
                <a:cs typeface="Times New Roman" panose="02020603050405020304" pitchFamily="18" charset="0"/>
              </a:rPr>
              <a:t>System Assessment</a:t>
            </a:r>
          </a:p>
          <a:p>
            <a:pPr>
              <a:lnSpc>
                <a:spcPct val="150000"/>
              </a:lnSpc>
            </a:pPr>
            <a:endParaRPr lang="en-US" sz="2000" b="1">
              <a:solidFill>
                <a:schemeClr val="bg1"/>
              </a:solidFill>
              <a:ea typeface="Calibri Light" panose="020F0302020204030204" pitchFamily="34" charset="0"/>
              <a:cs typeface="Times New Roman" panose="02020603050405020304" pitchFamily="18" charset="0"/>
            </a:endParaRPr>
          </a:p>
          <a:p>
            <a:pPr>
              <a:lnSpc>
                <a:spcPct val="150000"/>
              </a:lnSpc>
            </a:pPr>
            <a:endParaRPr lang="en-US" sz="2000" b="1">
              <a:solidFill>
                <a:schemeClr val="bg1"/>
              </a:solidFill>
              <a:ea typeface="Calibri Light" panose="020F0302020204030204" pitchFamily="34" charset="0"/>
              <a:cs typeface="Times New Roman" panose="02020603050405020304" pitchFamily="18" charset="0"/>
            </a:endParaRPr>
          </a:p>
          <a:p>
            <a:pPr>
              <a:lnSpc>
                <a:spcPct val="150000"/>
              </a:lnSpc>
            </a:pPr>
            <a:r>
              <a:rPr lang="en-US" sz="2000" b="1" u="sng">
                <a:solidFill>
                  <a:schemeClr val="bg1"/>
                </a:solidFill>
                <a:ea typeface="Calibri Light" panose="020F0302020204030204" pitchFamily="34" charset="0"/>
                <a:cs typeface="Times New Roman" panose="02020603050405020304" pitchFamily="18" charset="0"/>
              </a:rPr>
              <a:t>Phase 2 – Tactical Plan:</a:t>
            </a:r>
          </a:p>
          <a:p>
            <a:r>
              <a:rPr lang="en-US" sz="2000" b="1">
                <a:solidFill>
                  <a:schemeClr val="bg1"/>
                </a:solidFill>
                <a:ea typeface="Calibri Light" panose="020F0302020204030204" pitchFamily="34" charset="0"/>
                <a:cs typeface="Times New Roman" panose="02020603050405020304" pitchFamily="18" charset="0"/>
              </a:rPr>
              <a:t>Roadmap towards implementation of new Transfer Station</a:t>
            </a:r>
          </a:p>
          <a:p>
            <a:pPr marL="627063" lvl="1" indent="-169863">
              <a:buFont typeface="Arial" panose="020B0604020202020204" pitchFamily="34" charset="0"/>
              <a:buChar char="•"/>
            </a:pPr>
            <a:r>
              <a:rPr lang="en-US" sz="2000" b="1">
                <a:solidFill>
                  <a:schemeClr val="bg1"/>
                </a:solidFill>
                <a:ea typeface="Calibri Light" panose="020F0302020204030204" pitchFamily="34" charset="0"/>
                <a:cs typeface="Times New Roman" panose="02020603050405020304" pitchFamily="18" charset="0"/>
              </a:rPr>
              <a:t>County-owned  </a:t>
            </a:r>
          </a:p>
          <a:p>
            <a:pPr marL="627063" lvl="1" indent="-169863">
              <a:buFont typeface="Arial" panose="020B0604020202020204" pitchFamily="34" charset="0"/>
              <a:buChar char="•"/>
            </a:pPr>
            <a:r>
              <a:rPr lang="en-US" sz="2000" b="1">
                <a:solidFill>
                  <a:schemeClr val="bg1"/>
                </a:solidFill>
                <a:ea typeface="Calibri Light" panose="020F0302020204030204" pitchFamily="34" charset="0"/>
                <a:cs typeface="Times New Roman" panose="02020603050405020304" pitchFamily="18" charset="0"/>
              </a:rPr>
              <a:t>County-operated</a:t>
            </a:r>
            <a:endParaRPr lang="en-US" sz="2000" b="1">
              <a:solidFill>
                <a:schemeClr val="bg1"/>
              </a:solidFill>
              <a:effectLst/>
              <a:ea typeface="Calibri Light" panose="020F0302020204030204" pitchFamily="34" charset="0"/>
              <a:cs typeface="Times New Roman" panose="02020603050405020304" pitchFamily="18" charset="0"/>
            </a:endParaRPr>
          </a:p>
          <a:p>
            <a:pPr>
              <a:lnSpc>
                <a:spcPct val="150000"/>
              </a:lnSpc>
            </a:pPr>
            <a:endParaRPr lang="en-US" sz="2000" b="1">
              <a:solidFill>
                <a:schemeClr val="bg1"/>
              </a:solidFill>
              <a:effectLst/>
              <a:ea typeface="Calibri Light" panose="020F0302020204030204" pitchFamily="34"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1D009B36-27FF-1ADA-2485-7807F4F852BF}"/>
              </a:ext>
            </a:extLst>
          </p:cNvPr>
          <p:cNvGraphicFramePr/>
          <p:nvPr>
            <p:extLst>
              <p:ext uri="{D42A27DB-BD31-4B8C-83A1-F6EECF244321}">
                <p14:modId xmlns:p14="http://schemas.microsoft.com/office/powerpoint/2010/main" val="1155906138"/>
              </p:ext>
            </p:extLst>
          </p:nvPr>
        </p:nvGraphicFramePr>
        <p:xfrm>
          <a:off x="3498903" y="80694"/>
          <a:ext cx="8647981" cy="66414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269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empty warehouse with a pile of trash&#10;&#10;Description automatically generated">
            <a:extLst>
              <a:ext uri="{FF2B5EF4-FFF2-40B4-BE49-F238E27FC236}">
                <a16:creationId xmlns:a16="http://schemas.microsoft.com/office/drawing/2014/main" id="{202B918F-BF81-BC02-3782-94C54D406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45840" y="13637"/>
            <a:ext cx="8686742" cy="6850985"/>
          </a:xfrm>
          <a:prstGeom prst="rect">
            <a:avLst/>
          </a:prstGeom>
          <a:noFill/>
          <a:ln>
            <a:noFill/>
          </a:ln>
        </p:spPr>
      </p:pic>
      <p:grpSp>
        <p:nvGrpSpPr>
          <p:cNvPr id="10" name="Group 9">
            <a:extLst>
              <a:ext uri="{FF2B5EF4-FFF2-40B4-BE49-F238E27FC236}">
                <a16:creationId xmlns:a16="http://schemas.microsoft.com/office/drawing/2014/main" id="{D9B9533E-A4ED-43D9-C698-37EF29F85191}"/>
              </a:ext>
            </a:extLst>
          </p:cNvPr>
          <p:cNvGrpSpPr/>
          <p:nvPr/>
        </p:nvGrpSpPr>
        <p:grpSpPr>
          <a:xfrm>
            <a:off x="58" y="-5041"/>
            <a:ext cx="7989845" cy="6859642"/>
            <a:chOff x="-372085" y="-132634"/>
            <a:chExt cx="7989845" cy="6859642"/>
          </a:xfrm>
        </p:grpSpPr>
        <p:sp>
          <p:nvSpPr>
            <p:cNvPr id="2" name="Rectangle 1">
              <a:extLst>
                <a:ext uri="{FF2B5EF4-FFF2-40B4-BE49-F238E27FC236}">
                  <a16:creationId xmlns:a16="http://schemas.microsoft.com/office/drawing/2014/main" id="{CE0E775E-9B0A-C303-DFB1-51C647697371}"/>
                </a:ext>
              </a:extLst>
            </p:cNvPr>
            <p:cNvSpPr/>
            <p:nvPr/>
          </p:nvSpPr>
          <p:spPr>
            <a:xfrm>
              <a:off x="-372085" y="-130992"/>
              <a:ext cx="5688419" cy="6858000"/>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ight Triangle 7">
              <a:extLst>
                <a:ext uri="{FF2B5EF4-FFF2-40B4-BE49-F238E27FC236}">
                  <a16:creationId xmlns:a16="http://schemas.microsoft.com/office/drawing/2014/main" id="{44FE1F5C-5E7C-CC0A-2550-9B6CEBE0DE5A}"/>
                </a:ext>
              </a:extLst>
            </p:cNvPr>
            <p:cNvSpPr/>
            <p:nvPr/>
          </p:nvSpPr>
          <p:spPr>
            <a:xfrm flipV="1">
              <a:off x="5316334" y="-132634"/>
              <a:ext cx="2301426" cy="6858000"/>
            </a:xfrm>
            <a:prstGeom prst="rtTriangle">
              <a:avLst/>
            </a:prstGeom>
            <a:solidFill>
              <a:srgbClr val="1844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EDC2E7B6-E120-480C-9917-EB4703575596}"/>
              </a:ext>
            </a:extLst>
          </p:cNvPr>
          <p:cNvSpPr/>
          <p:nvPr/>
        </p:nvSpPr>
        <p:spPr>
          <a:xfrm>
            <a:off x="838200" y="1990465"/>
            <a:ext cx="5257800" cy="1879874"/>
          </a:xfrm>
          <a:prstGeom prst="rect">
            <a:avLst/>
          </a:prstGeom>
        </p:spPr>
        <p:txBody>
          <a:bodyPr wrap="square" lIns="91440" tIns="45720" rIns="91440" bIns="45720" anchor="t">
            <a:spAutoFit/>
          </a:bodyPr>
          <a:lstStyle/>
          <a:p>
            <a:pPr>
              <a:lnSpc>
                <a:spcPct val="80000"/>
              </a:lnSpc>
              <a:defRPr/>
            </a:pPr>
            <a:r>
              <a:rPr lang="en-US" sz="4800" b="1">
                <a:solidFill>
                  <a:prstClr val="white"/>
                </a:solidFill>
                <a:latin typeface="Calibri Light"/>
                <a:cs typeface="Poppins SemiBold"/>
              </a:rPr>
              <a:t>Transfer Station Implementation</a:t>
            </a:r>
            <a:endParaRPr lang="en-US" sz="5400" b="1">
              <a:solidFill>
                <a:prstClr val="white"/>
              </a:solidFill>
              <a:latin typeface="Calibri Light"/>
              <a:cs typeface="Poppins SemiBold"/>
            </a:endParaRPr>
          </a:p>
          <a:p>
            <a:pPr>
              <a:lnSpc>
                <a:spcPct val="80000"/>
              </a:lnSpc>
              <a:defRPr/>
            </a:pPr>
            <a:r>
              <a:rPr lang="en-US" sz="4800" b="1">
                <a:solidFill>
                  <a:prstClr val="white"/>
                </a:solidFill>
                <a:latin typeface="Calibri Light"/>
                <a:cs typeface="Poppins SemiBold"/>
              </a:rPr>
              <a:t>Timeline</a:t>
            </a:r>
            <a:endParaRPr lang="en-US" sz="5400" b="1">
              <a:solidFill>
                <a:prstClr val="white"/>
              </a:solidFill>
              <a:latin typeface="Calibri Light"/>
              <a:ea typeface="Calibri Light"/>
              <a:cs typeface="Poppins SemiBold"/>
            </a:endParaRPr>
          </a:p>
        </p:txBody>
      </p:sp>
    </p:spTree>
    <p:extLst>
      <p:ext uri="{BB962C8B-B14F-4D97-AF65-F5344CB8AC3E}">
        <p14:creationId xmlns:p14="http://schemas.microsoft.com/office/powerpoint/2010/main" val="28447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111559"/>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3033442" cy="1815882"/>
          </a:xfrm>
          <a:prstGeom prst="rect">
            <a:avLst/>
          </a:prstGeom>
        </p:spPr>
        <p:txBody>
          <a:bodyPr wrap="square">
            <a:spAutoFit/>
          </a:bodyPr>
          <a:lstStyle/>
          <a:p>
            <a:pPr lvl="0"/>
            <a:r>
              <a:rPr lang="en-IN" sz="1800">
                <a:solidFill>
                  <a:srgbClr val="18445C"/>
                </a:solidFill>
                <a:latin typeface="+mj-lt"/>
                <a:cs typeface="Segoe UI" panose="020B0502040204020203" pitchFamily="34" charset="0"/>
              </a:rPr>
              <a:t>1 - </a:t>
            </a:r>
            <a:r>
              <a:rPr lang="en-IN" sz="1800" b="1">
                <a:solidFill>
                  <a:srgbClr val="18445C"/>
                </a:solidFill>
                <a:latin typeface="+mj-lt"/>
                <a:cs typeface="Segoe UI" panose="020B0502040204020203" pitchFamily="34" charset="0"/>
              </a:rPr>
              <a:t>Siting &amp; Budgeting</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Site Study</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Development/Construction Budget</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O&amp;M Budget</a:t>
            </a:r>
          </a:p>
          <a:p>
            <a:pPr marL="117475" lvl="0" indent="-117475">
              <a:spcBef>
                <a:spcPts val="600"/>
              </a:spcBef>
              <a:buFont typeface="Arial" panose="020B0604020202020204" pitchFamily="34" charset="0"/>
              <a:buChar char="•"/>
            </a:pPr>
            <a:r>
              <a:rPr lang="en-US" sz="1400">
                <a:solidFill>
                  <a:prstClr val="black"/>
                </a:solidFill>
                <a:latin typeface="Calibri Light" panose="020F0302020204030204"/>
                <a:cs typeface="Segoe UI Light" panose="020B0502040204020203" pitchFamily="34" charset="0"/>
              </a:rPr>
              <a:t>Public Outreach</a:t>
            </a: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8" y="945874"/>
            <a:ext cx="10669044" cy="772647"/>
          </a:xfrm>
          <a:prstGeom prst="rect">
            <a:avLst/>
          </a:prstGeom>
          <a:noFill/>
        </p:spPr>
        <p:txBody>
          <a:bodyPr wrap="square" lIns="91440" tIns="45720" rIns="91440" bIns="45720" rtlCol="0" anchor="t">
            <a:spAutoFit/>
          </a:bodyPr>
          <a:lstStyle/>
          <a:p>
            <a:pPr algn="ctr">
              <a:lnSpc>
                <a:spcPct val="70000"/>
              </a:lnSpc>
            </a:pPr>
            <a:r>
              <a:rPr lang="en-US" sz="4400" b="1" spc="-188">
                <a:solidFill>
                  <a:schemeClr val="bg1"/>
                </a:solidFill>
                <a:latin typeface="+mj-lt"/>
                <a:cs typeface="Poppins SemiBold"/>
              </a:rPr>
              <a:t>Project Phases – (Part 1: Planning)</a:t>
            </a:r>
            <a:endParaRPr lang="en-US" sz="4400" b="1" spc="-188">
              <a:solidFill>
                <a:schemeClr val="bg1"/>
              </a:solidFill>
              <a:latin typeface="+mj-lt"/>
              <a:ea typeface="Calibri Light"/>
              <a:cs typeface="Poppins SemiBold" panose="00000700000000000000" pitchFamily="2" charset="0"/>
            </a:endParaRPr>
          </a:p>
          <a:p>
            <a:pPr algn="ctr">
              <a:lnSpc>
                <a:spcPct val="70000"/>
              </a:lnSpc>
            </a:pPr>
            <a:endParaRPr lang="en-US" b="1" spc="-188">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107801" y="4775837"/>
            <a:ext cx="3079055" cy="1631216"/>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Site selection &amp; acquisition</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Oct. 2024 – March 2025</a:t>
            </a:r>
          </a:p>
          <a:p>
            <a:pPr marL="400050" indent="-114300" defTabSz="285750">
              <a:buFont typeface="Arial" panose="020B0604020202020204" pitchFamily="34" charset="0"/>
              <a:buChar char="•"/>
              <a:defRPr/>
            </a:pPr>
            <a:endParaRPr lang="en-US" sz="1600">
              <a:solidFill>
                <a:prstClr val="black"/>
              </a:solidFill>
              <a:latin typeface="Calibri Light" panose="020F0302020204030204"/>
              <a:cs typeface="Segoe UI Light" panose="020B0502040204020203" pitchFamily="34" charset="0"/>
            </a:endParaRPr>
          </a:p>
        </p:txBody>
      </p:sp>
      <p:pic>
        <p:nvPicPr>
          <p:cNvPr id="4" name="Picture 3" descr="A calendar and clock in a circle&#10;&#10;Description automatically generated">
            <a:extLst>
              <a:ext uri="{FF2B5EF4-FFF2-40B4-BE49-F238E27FC236}">
                <a16:creationId xmlns:a16="http://schemas.microsoft.com/office/drawing/2014/main" id="{8FBC4273-ABC6-FBD1-8608-E87131179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570" y="5520447"/>
            <a:ext cx="457200" cy="457200"/>
          </a:xfrm>
          <a:prstGeom prst="rect">
            <a:avLst/>
          </a:prstGeom>
        </p:spPr>
      </p:pic>
      <p:pic>
        <p:nvPicPr>
          <p:cNvPr id="5" name="Picture 4" descr="A blue circle with a clipboard and check marks&#10;&#10;Description automatically generated">
            <a:extLst>
              <a:ext uri="{FF2B5EF4-FFF2-40B4-BE49-F238E27FC236}">
                <a16:creationId xmlns:a16="http://schemas.microsoft.com/office/drawing/2014/main" id="{980DC55C-F571-5865-37EE-72C45B78D2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98" y="4765199"/>
            <a:ext cx="457200" cy="457200"/>
          </a:xfrm>
          <a:prstGeom prst="rect">
            <a:avLst/>
          </a:prstGeom>
        </p:spPr>
      </p:pic>
      <p:sp>
        <p:nvSpPr>
          <p:cNvPr id="10" name="Rectangle 9">
            <a:extLst>
              <a:ext uri="{FF2B5EF4-FFF2-40B4-BE49-F238E27FC236}">
                <a16:creationId xmlns:a16="http://schemas.microsoft.com/office/drawing/2014/main" id="{9987BB5B-365B-CA76-EB98-005757E22284}"/>
              </a:ext>
            </a:extLst>
          </p:cNvPr>
          <p:cNvSpPr/>
          <p:nvPr/>
        </p:nvSpPr>
        <p:spPr>
          <a:xfrm>
            <a:off x="4694532" y="2692688"/>
            <a:ext cx="2778399" cy="1231106"/>
          </a:xfrm>
          <a:prstGeom prst="rect">
            <a:avLst/>
          </a:prstGeom>
        </p:spPr>
        <p:txBody>
          <a:bodyPr wrap="square">
            <a:spAutoFit/>
          </a:bodyPr>
          <a:lstStyle/>
          <a:p>
            <a:pPr lvl="0"/>
            <a:r>
              <a:rPr lang="en-IN" sz="1800">
                <a:solidFill>
                  <a:srgbClr val="18445C"/>
                </a:solidFill>
                <a:latin typeface="+mj-lt"/>
                <a:cs typeface="Segoe UI" panose="020B0502040204020203" pitchFamily="34" charset="0"/>
              </a:rPr>
              <a:t>2 - </a:t>
            </a:r>
            <a:r>
              <a:rPr lang="en-IN" sz="1800" b="1">
                <a:solidFill>
                  <a:srgbClr val="18445C"/>
                </a:solidFill>
                <a:latin typeface="+mj-lt"/>
                <a:cs typeface="Segoe UI" panose="020B0502040204020203" pitchFamily="34" charset="0"/>
              </a:rPr>
              <a:t>Planning &amp; Design</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Facility Plan</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Facility Design </a:t>
            </a:r>
          </a:p>
        </p:txBody>
      </p:sp>
      <p:sp>
        <p:nvSpPr>
          <p:cNvPr id="11" name="Rectangle 10">
            <a:extLst>
              <a:ext uri="{FF2B5EF4-FFF2-40B4-BE49-F238E27FC236}">
                <a16:creationId xmlns:a16="http://schemas.microsoft.com/office/drawing/2014/main" id="{6B9F035E-7801-2981-982F-014F931921BC}"/>
              </a:ext>
            </a:extLst>
          </p:cNvPr>
          <p:cNvSpPr/>
          <p:nvPr/>
        </p:nvSpPr>
        <p:spPr>
          <a:xfrm>
            <a:off x="4694532" y="4768750"/>
            <a:ext cx="3028111" cy="1631216"/>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Financing &amp; budget approvals</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April 2025 – Sept. 2025</a:t>
            </a:r>
          </a:p>
          <a:p>
            <a:pPr marL="400050" indent="-114300" defTabSz="285750">
              <a:buFont typeface="Arial" panose="020B0604020202020204" pitchFamily="34" charset="0"/>
              <a:buChar char="•"/>
              <a:defRPr/>
            </a:pPr>
            <a:endParaRPr lang="en-US" sz="1600">
              <a:solidFill>
                <a:prstClr val="black"/>
              </a:solidFill>
              <a:latin typeface="Calibri Light" panose="020F0302020204030204"/>
              <a:cs typeface="Segoe UI Light" panose="020B0502040204020203" pitchFamily="34" charset="0"/>
            </a:endParaRPr>
          </a:p>
        </p:txBody>
      </p:sp>
      <p:pic>
        <p:nvPicPr>
          <p:cNvPr id="12" name="Picture 11" descr="A calendar and clock in a circle&#10;&#10;Description automatically generated">
            <a:extLst>
              <a:ext uri="{FF2B5EF4-FFF2-40B4-BE49-F238E27FC236}">
                <a16:creationId xmlns:a16="http://schemas.microsoft.com/office/drawing/2014/main" id="{F79B371E-A49C-E7AD-360F-FC2B21DE13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0301" y="5513360"/>
            <a:ext cx="457200" cy="457200"/>
          </a:xfrm>
          <a:prstGeom prst="rect">
            <a:avLst/>
          </a:prstGeom>
        </p:spPr>
      </p:pic>
      <p:pic>
        <p:nvPicPr>
          <p:cNvPr id="13" name="Picture 12" descr="A blue circle with a clipboard and check marks&#10;&#10;Description automatically generated">
            <a:extLst>
              <a:ext uri="{FF2B5EF4-FFF2-40B4-BE49-F238E27FC236}">
                <a16:creationId xmlns:a16="http://schemas.microsoft.com/office/drawing/2014/main" id="{62C2F88E-89B0-D9DA-572D-216CD17906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30929" y="4758112"/>
            <a:ext cx="457200" cy="457200"/>
          </a:xfrm>
          <a:prstGeom prst="rect">
            <a:avLst/>
          </a:prstGeom>
        </p:spPr>
      </p:pic>
      <p:sp>
        <p:nvSpPr>
          <p:cNvPr id="14" name="Rectangle 13">
            <a:extLst>
              <a:ext uri="{FF2B5EF4-FFF2-40B4-BE49-F238E27FC236}">
                <a16:creationId xmlns:a16="http://schemas.microsoft.com/office/drawing/2014/main" id="{4521CD85-FFBF-7E06-EC59-03C4B072B0CA}"/>
              </a:ext>
            </a:extLst>
          </p:cNvPr>
          <p:cNvSpPr/>
          <p:nvPr/>
        </p:nvSpPr>
        <p:spPr>
          <a:xfrm>
            <a:off x="8270620" y="2696231"/>
            <a:ext cx="2778399" cy="1231106"/>
          </a:xfrm>
          <a:prstGeom prst="rect">
            <a:avLst/>
          </a:prstGeom>
        </p:spPr>
        <p:txBody>
          <a:bodyPr wrap="square">
            <a:spAutoFit/>
          </a:bodyPr>
          <a:lstStyle/>
          <a:p>
            <a:pPr lvl="0"/>
            <a:r>
              <a:rPr lang="en-IN" sz="1800">
                <a:solidFill>
                  <a:srgbClr val="18445C"/>
                </a:solidFill>
                <a:latin typeface="+mj-lt"/>
                <a:cs typeface="Segoe UI" panose="020B0502040204020203" pitchFamily="34" charset="0"/>
              </a:rPr>
              <a:t>3 - </a:t>
            </a:r>
            <a:r>
              <a:rPr lang="en-IN" sz="1800" b="1">
                <a:solidFill>
                  <a:srgbClr val="18445C"/>
                </a:solidFill>
                <a:latin typeface="+mj-lt"/>
                <a:cs typeface="Segoe UI" panose="020B0502040204020203" pitchFamily="34" charset="0"/>
              </a:rPr>
              <a:t>Permitting &amp; Approvals</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Permit Applications </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Zoning and Regulatory Approvals </a:t>
            </a:r>
          </a:p>
        </p:txBody>
      </p:sp>
      <p:sp>
        <p:nvSpPr>
          <p:cNvPr id="16" name="Rectangle 15">
            <a:extLst>
              <a:ext uri="{FF2B5EF4-FFF2-40B4-BE49-F238E27FC236}">
                <a16:creationId xmlns:a16="http://schemas.microsoft.com/office/drawing/2014/main" id="{52B9BBF1-2EA1-E16C-62D9-4C80C0AF5B8A}"/>
              </a:ext>
            </a:extLst>
          </p:cNvPr>
          <p:cNvSpPr/>
          <p:nvPr/>
        </p:nvSpPr>
        <p:spPr>
          <a:xfrm>
            <a:off x="8270620" y="4772293"/>
            <a:ext cx="3079055" cy="1631216"/>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Complete permitting process</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Oct. 2025 – Sept. 2026</a:t>
            </a:r>
          </a:p>
          <a:p>
            <a:pPr marL="400050" indent="-114300" defTabSz="285750">
              <a:buFont typeface="Arial" panose="020B0604020202020204" pitchFamily="34" charset="0"/>
              <a:buChar char="•"/>
              <a:defRPr/>
            </a:pPr>
            <a:endParaRPr lang="en-US" sz="1600">
              <a:solidFill>
                <a:prstClr val="black"/>
              </a:solidFill>
              <a:latin typeface="Calibri Light" panose="020F0302020204030204"/>
              <a:cs typeface="Segoe UI Light" panose="020B0502040204020203" pitchFamily="34" charset="0"/>
            </a:endParaRPr>
          </a:p>
        </p:txBody>
      </p:sp>
      <p:pic>
        <p:nvPicPr>
          <p:cNvPr id="17" name="Picture 16" descr="A calendar and clock in a circle&#10;&#10;Description automatically generated">
            <a:extLst>
              <a:ext uri="{FF2B5EF4-FFF2-40B4-BE49-F238E27FC236}">
                <a16:creationId xmlns:a16="http://schemas.microsoft.com/office/drawing/2014/main" id="{F70A6A28-73CC-624D-D8A7-02930004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6389" y="5516903"/>
            <a:ext cx="457200" cy="457200"/>
          </a:xfrm>
          <a:prstGeom prst="rect">
            <a:avLst/>
          </a:prstGeom>
        </p:spPr>
      </p:pic>
      <p:pic>
        <p:nvPicPr>
          <p:cNvPr id="19" name="Picture 18" descr="A blue circle with a clipboard and check marks&#10;&#10;Description automatically generated">
            <a:extLst>
              <a:ext uri="{FF2B5EF4-FFF2-40B4-BE49-F238E27FC236}">
                <a16:creationId xmlns:a16="http://schemas.microsoft.com/office/drawing/2014/main" id="{7B9060AF-5365-A467-6D2F-9D3D2EE0CC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7017" y="4761655"/>
            <a:ext cx="457200" cy="457200"/>
          </a:xfrm>
          <a:prstGeom prst="rect">
            <a:avLst/>
          </a:prstGeom>
        </p:spPr>
      </p:pic>
    </p:spTree>
    <p:extLst>
      <p:ext uri="{BB962C8B-B14F-4D97-AF65-F5344CB8AC3E}">
        <p14:creationId xmlns:p14="http://schemas.microsoft.com/office/powerpoint/2010/main" val="111885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72BD9C88-62F0-3733-D49C-19A08E2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0" y="-111559"/>
            <a:ext cx="12431980" cy="7081118"/>
          </a:xfrm>
          <a:prstGeom prst="rect">
            <a:avLst/>
          </a:prstGeom>
        </p:spPr>
      </p:pic>
      <p:sp>
        <p:nvSpPr>
          <p:cNvPr id="8" name="Rectangle: Rounded Corners 7">
            <a:extLst>
              <a:ext uri="{FF2B5EF4-FFF2-40B4-BE49-F238E27FC236}">
                <a16:creationId xmlns:a16="http://schemas.microsoft.com/office/drawing/2014/main" id="{7F4DAE4B-D8C3-41A3-883D-41CC4EB6CB26}"/>
              </a:ext>
            </a:extLst>
          </p:cNvPr>
          <p:cNvSpPr/>
          <p:nvPr/>
        </p:nvSpPr>
        <p:spPr>
          <a:xfrm>
            <a:off x="887957" y="2499590"/>
            <a:ext cx="3253286" cy="3715784"/>
          </a:xfrm>
          <a:prstGeom prst="roundRect">
            <a:avLst>
              <a:gd name="adj" fmla="val 4163"/>
            </a:avLst>
          </a:prstGeom>
          <a:solidFill>
            <a:schemeClr val="bg1"/>
          </a:solidFill>
          <a:ln w="6350">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p>
        </p:txBody>
      </p:sp>
      <p:sp>
        <p:nvSpPr>
          <p:cNvPr id="15" name="Rectangle: Rounded Corners 14">
            <a:extLst>
              <a:ext uri="{FF2B5EF4-FFF2-40B4-BE49-F238E27FC236}">
                <a16:creationId xmlns:a16="http://schemas.microsoft.com/office/drawing/2014/main" id="{39B38017-CEE9-4935-8D4E-6573A50F86D7}"/>
              </a:ext>
            </a:extLst>
          </p:cNvPr>
          <p:cNvSpPr/>
          <p:nvPr/>
        </p:nvSpPr>
        <p:spPr>
          <a:xfrm>
            <a:off x="4469357" y="2499590"/>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Rounded Corners 17">
            <a:extLst>
              <a:ext uri="{FF2B5EF4-FFF2-40B4-BE49-F238E27FC236}">
                <a16:creationId xmlns:a16="http://schemas.microsoft.com/office/drawing/2014/main" id="{45DCAAEE-DBC7-4B61-86D4-6B045E8C96C8}"/>
              </a:ext>
            </a:extLst>
          </p:cNvPr>
          <p:cNvSpPr/>
          <p:nvPr/>
        </p:nvSpPr>
        <p:spPr>
          <a:xfrm>
            <a:off x="8001056" y="2485458"/>
            <a:ext cx="3253286" cy="3715784"/>
          </a:xfrm>
          <a:prstGeom prst="roundRect">
            <a:avLst>
              <a:gd name="adj" fmla="val 4163"/>
            </a:avLst>
          </a:prstGeom>
          <a:solidFill>
            <a:schemeClr val="bg1"/>
          </a:solidFill>
          <a:ln>
            <a:noFill/>
          </a:ln>
          <a:effectLst>
            <a:outerShdw blurRad="533400" dist="444500" dir="5400000" sx="82000" sy="82000" algn="t" rotWithShape="0">
              <a:prstClr val="black">
                <a:alpha val="8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a:extLst>
              <a:ext uri="{FF2B5EF4-FFF2-40B4-BE49-F238E27FC236}">
                <a16:creationId xmlns:a16="http://schemas.microsoft.com/office/drawing/2014/main" id="{3582402C-5DED-4C68-B3EB-20F08A14B4DB}"/>
              </a:ext>
            </a:extLst>
          </p:cNvPr>
          <p:cNvSpPr/>
          <p:nvPr/>
        </p:nvSpPr>
        <p:spPr>
          <a:xfrm>
            <a:off x="1107801" y="2699775"/>
            <a:ext cx="2813579" cy="1508105"/>
          </a:xfrm>
          <a:prstGeom prst="rect">
            <a:avLst/>
          </a:prstGeom>
        </p:spPr>
        <p:txBody>
          <a:bodyPr wrap="square">
            <a:spAutoFit/>
          </a:bodyPr>
          <a:lstStyle/>
          <a:p>
            <a:pPr marL="292100" lvl="0" indent="-292100"/>
            <a:r>
              <a:rPr lang="en-IN">
                <a:solidFill>
                  <a:srgbClr val="18445C"/>
                </a:solidFill>
                <a:latin typeface="+mj-lt"/>
                <a:cs typeface="Segoe UI" panose="020B0502040204020203" pitchFamily="34" charset="0"/>
              </a:rPr>
              <a:t>4</a:t>
            </a:r>
            <a:r>
              <a:rPr lang="en-IN" sz="1800">
                <a:solidFill>
                  <a:srgbClr val="18445C"/>
                </a:solidFill>
                <a:latin typeface="+mj-lt"/>
                <a:cs typeface="Segoe UI" panose="020B0502040204020203" pitchFamily="34" charset="0"/>
              </a:rPr>
              <a:t> - </a:t>
            </a:r>
            <a:r>
              <a:rPr lang="en-IN" sz="1800" b="1">
                <a:solidFill>
                  <a:srgbClr val="18445C"/>
                </a:solidFill>
                <a:latin typeface="+mj-lt"/>
                <a:cs typeface="Segoe UI" panose="020B0502040204020203" pitchFamily="34" charset="0"/>
              </a:rPr>
              <a:t>Procurement </a:t>
            </a:r>
            <a:br>
              <a:rPr lang="en-IN" sz="1800" b="1">
                <a:solidFill>
                  <a:srgbClr val="18445C"/>
                </a:solidFill>
                <a:latin typeface="+mj-lt"/>
                <a:cs typeface="Segoe UI" panose="020B0502040204020203" pitchFamily="34" charset="0"/>
              </a:rPr>
            </a:br>
            <a:r>
              <a:rPr lang="en-IN" sz="1800" b="1">
                <a:solidFill>
                  <a:srgbClr val="18445C"/>
                </a:solidFill>
                <a:latin typeface="+mj-lt"/>
                <a:cs typeface="Segoe UI" panose="020B0502040204020203" pitchFamily="34" charset="0"/>
              </a:rPr>
              <a:t>&amp; Engineering Design</a:t>
            </a:r>
          </a:p>
          <a:p>
            <a:pPr lvl="0"/>
            <a:r>
              <a:rPr lang="en-IN" sz="1800" b="1">
                <a:solidFill>
                  <a:srgbClr val="18445C"/>
                </a:solidFill>
                <a:latin typeface="+mj-lt"/>
                <a:cs typeface="Segoe UI" panose="020B0502040204020203" pitchFamily="34" charset="0"/>
              </a:rPr>
              <a:t> </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Procurement </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Contractor Selection </a:t>
            </a:r>
          </a:p>
        </p:txBody>
      </p:sp>
      <p:sp>
        <p:nvSpPr>
          <p:cNvPr id="20" name="TextBox 19">
            <a:extLst>
              <a:ext uri="{FF2B5EF4-FFF2-40B4-BE49-F238E27FC236}">
                <a16:creationId xmlns:a16="http://schemas.microsoft.com/office/drawing/2014/main" id="{E66C33A3-E44D-4DEC-859F-5B83E1DF3582}"/>
              </a:ext>
            </a:extLst>
          </p:cNvPr>
          <p:cNvSpPr txBox="1"/>
          <p:nvPr/>
        </p:nvSpPr>
        <p:spPr>
          <a:xfrm>
            <a:off x="761478" y="945874"/>
            <a:ext cx="10669044" cy="772647"/>
          </a:xfrm>
          <a:prstGeom prst="rect">
            <a:avLst/>
          </a:prstGeom>
          <a:noFill/>
        </p:spPr>
        <p:txBody>
          <a:bodyPr wrap="square" lIns="91440" tIns="45720" rIns="91440" bIns="45720" rtlCol="0" anchor="t">
            <a:spAutoFit/>
          </a:bodyPr>
          <a:lstStyle/>
          <a:p>
            <a:pPr algn="ctr">
              <a:lnSpc>
                <a:spcPct val="70000"/>
              </a:lnSpc>
            </a:pPr>
            <a:r>
              <a:rPr lang="en-US" sz="4400" b="1" spc="-188">
                <a:solidFill>
                  <a:schemeClr val="bg1"/>
                </a:solidFill>
                <a:latin typeface="+mj-lt"/>
                <a:cs typeface="Poppins SemiBold"/>
              </a:rPr>
              <a:t>Project Phases - (Part 2: Implementation)</a:t>
            </a:r>
            <a:endParaRPr lang="en-US" sz="4400" b="1" spc="-188">
              <a:solidFill>
                <a:schemeClr val="bg1"/>
              </a:solidFill>
              <a:latin typeface="+mj-lt"/>
              <a:ea typeface="Calibri Light"/>
              <a:cs typeface="Poppins SemiBold" panose="00000700000000000000" pitchFamily="2" charset="0"/>
            </a:endParaRPr>
          </a:p>
          <a:p>
            <a:pPr algn="ctr">
              <a:lnSpc>
                <a:spcPct val="70000"/>
              </a:lnSpc>
            </a:pPr>
            <a:endParaRPr lang="en-US" b="1" spc="-188">
              <a:solidFill>
                <a:schemeClr val="bg1"/>
              </a:solidFill>
              <a:latin typeface="+mj-lt"/>
              <a:cs typeface="Poppins SemiBold" panose="00000700000000000000" pitchFamily="2" charset="0"/>
            </a:endParaRPr>
          </a:p>
        </p:txBody>
      </p:sp>
      <p:sp>
        <p:nvSpPr>
          <p:cNvPr id="3" name="Rectangle 2">
            <a:extLst>
              <a:ext uri="{FF2B5EF4-FFF2-40B4-BE49-F238E27FC236}">
                <a16:creationId xmlns:a16="http://schemas.microsoft.com/office/drawing/2014/main" id="{3B9438F9-81AC-979A-18AB-11BF384A6B63}"/>
              </a:ext>
            </a:extLst>
          </p:cNvPr>
          <p:cNvSpPr/>
          <p:nvPr/>
        </p:nvSpPr>
        <p:spPr>
          <a:xfrm>
            <a:off x="1107801" y="4775837"/>
            <a:ext cx="3079055" cy="1384995"/>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Detailed engineering designs</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April 2026 – September 2027</a:t>
            </a:r>
            <a:endParaRPr lang="en-US" sz="1600">
              <a:solidFill>
                <a:prstClr val="black"/>
              </a:solidFill>
              <a:latin typeface="Calibri Light" panose="020F0302020204030204"/>
              <a:cs typeface="Segoe UI Light" panose="020B0502040204020203" pitchFamily="34" charset="0"/>
            </a:endParaRPr>
          </a:p>
        </p:txBody>
      </p:sp>
      <p:pic>
        <p:nvPicPr>
          <p:cNvPr id="4" name="Picture 3" descr="A calendar and clock in a circle&#10;&#10;Description automatically generated">
            <a:extLst>
              <a:ext uri="{FF2B5EF4-FFF2-40B4-BE49-F238E27FC236}">
                <a16:creationId xmlns:a16="http://schemas.microsoft.com/office/drawing/2014/main" id="{8FBC4273-ABC6-FBD1-8608-E87131179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3570" y="5520447"/>
            <a:ext cx="457200" cy="457200"/>
          </a:xfrm>
          <a:prstGeom prst="rect">
            <a:avLst/>
          </a:prstGeom>
        </p:spPr>
      </p:pic>
      <p:pic>
        <p:nvPicPr>
          <p:cNvPr id="5" name="Picture 4" descr="A blue circle with a clipboard and check marks&#10;&#10;Description automatically generated">
            <a:extLst>
              <a:ext uri="{FF2B5EF4-FFF2-40B4-BE49-F238E27FC236}">
                <a16:creationId xmlns:a16="http://schemas.microsoft.com/office/drawing/2014/main" id="{980DC55C-F571-5865-37EE-72C45B78D2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4198" y="4765199"/>
            <a:ext cx="457200" cy="457200"/>
          </a:xfrm>
          <a:prstGeom prst="rect">
            <a:avLst/>
          </a:prstGeom>
        </p:spPr>
      </p:pic>
      <p:sp>
        <p:nvSpPr>
          <p:cNvPr id="10" name="Rectangle 9">
            <a:extLst>
              <a:ext uri="{FF2B5EF4-FFF2-40B4-BE49-F238E27FC236}">
                <a16:creationId xmlns:a16="http://schemas.microsoft.com/office/drawing/2014/main" id="{9987BB5B-365B-CA76-EB98-005757E22284}"/>
              </a:ext>
            </a:extLst>
          </p:cNvPr>
          <p:cNvSpPr/>
          <p:nvPr/>
        </p:nvSpPr>
        <p:spPr>
          <a:xfrm>
            <a:off x="4694532" y="2692688"/>
            <a:ext cx="2778399" cy="2092881"/>
          </a:xfrm>
          <a:prstGeom prst="rect">
            <a:avLst/>
          </a:prstGeom>
        </p:spPr>
        <p:txBody>
          <a:bodyPr wrap="square">
            <a:spAutoFit/>
          </a:bodyPr>
          <a:lstStyle/>
          <a:p>
            <a:pPr marL="292100" indent="-292100"/>
            <a:r>
              <a:rPr lang="en-IN">
                <a:solidFill>
                  <a:srgbClr val="18445C"/>
                </a:solidFill>
                <a:latin typeface="+mj-lt"/>
                <a:cs typeface="Segoe UI" panose="020B0502040204020203" pitchFamily="34" charset="0"/>
              </a:rPr>
              <a:t>5 – </a:t>
            </a:r>
            <a:r>
              <a:rPr lang="en-IN" b="1">
                <a:solidFill>
                  <a:srgbClr val="18445C"/>
                </a:solidFill>
                <a:latin typeface="+mj-lt"/>
                <a:cs typeface="Segoe UI" panose="020B0502040204020203" pitchFamily="34" charset="0"/>
              </a:rPr>
              <a:t>Construction </a:t>
            </a:r>
            <a:br>
              <a:rPr lang="en-IN" b="1">
                <a:solidFill>
                  <a:srgbClr val="18445C"/>
                </a:solidFill>
                <a:latin typeface="+mj-lt"/>
                <a:cs typeface="Segoe UI" panose="020B0502040204020203" pitchFamily="34" charset="0"/>
              </a:rPr>
            </a:br>
            <a:r>
              <a:rPr lang="en-IN" b="1">
                <a:solidFill>
                  <a:srgbClr val="18445C"/>
                </a:solidFill>
                <a:latin typeface="+mj-lt"/>
                <a:cs typeface="Segoe UI" panose="020B0502040204020203" pitchFamily="34" charset="0"/>
              </a:rPr>
              <a:t>&amp; Commissioning</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Begin Construction</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Commissioning/ Testing</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Material Destination Agreements</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Hauler Service Agreements </a:t>
            </a:r>
          </a:p>
        </p:txBody>
      </p:sp>
      <p:sp>
        <p:nvSpPr>
          <p:cNvPr id="11" name="Rectangle 10">
            <a:extLst>
              <a:ext uri="{FF2B5EF4-FFF2-40B4-BE49-F238E27FC236}">
                <a16:creationId xmlns:a16="http://schemas.microsoft.com/office/drawing/2014/main" id="{6B9F035E-7801-2981-982F-014F931921BC}"/>
              </a:ext>
            </a:extLst>
          </p:cNvPr>
          <p:cNvSpPr/>
          <p:nvPr/>
        </p:nvSpPr>
        <p:spPr>
          <a:xfrm>
            <a:off x="4694532" y="4768750"/>
            <a:ext cx="3028111" cy="1384995"/>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Complete construction</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October 2027 - December 2028</a:t>
            </a:r>
            <a:endParaRPr lang="en-US" sz="1600">
              <a:solidFill>
                <a:prstClr val="black"/>
              </a:solidFill>
              <a:latin typeface="Calibri Light" panose="020F0302020204030204"/>
              <a:cs typeface="Segoe UI Light" panose="020B0502040204020203" pitchFamily="34" charset="0"/>
            </a:endParaRPr>
          </a:p>
        </p:txBody>
      </p:sp>
      <p:pic>
        <p:nvPicPr>
          <p:cNvPr id="12" name="Picture 11" descr="A calendar and clock in a circle&#10;&#10;Description automatically generated">
            <a:extLst>
              <a:ext uri="{FF2B5EF4-FFF2-40B4-BE49-F238E27FC236}">
                <a16:creationId xmlns:a16="http://schemas.microsoft.com/office/drawing/2014/main" id="{F79B371E-A49C-E7AD-360F-FC2B21DE13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0301" y="5513360"/>
            <a:ext cx="457200" cy="457200"/>
          </a:xfrm>
          <a:prstGeom prst="rect">
            <a:avLst/>
          </a:prstGeom>
        </p:spPr>
      </p:pic>
      <p:pic>
        <p:nvPicPr>
          <p:cNvPr id="13" name="Picture 12" descr="A blue circle with a clipboard and check marks&#10;&#10;Description automatically generated">
            <a:extLst>
              <a:ext uri="{FF2B5EF4-FFF2-40B4-BE49-F238E27FC236}">
                <a16:creationId xmlns:a16="http://schemas.microsoft.com/office/drawing/2014/main" id="{62C2F88E-89B0-D9DA-572D-216CD17906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30929" y="4758112"/>
            <a:ext cx="457200" cy="457200"/>
          </a:xfrm>
          <a:prstGeom prst="rect">
            <a:avLst/>
          </a:prstGeom>
        </p:spPr>
      </p:pic>
      <p:sp>
        <p:nvSpPr>
          <p:cNvPr id="14" name="Rectangle 13">
            <a:extLst>
              <a:ext uri="{FF2B5EF4-FFF2-40B4-BE49-F238E27FC236}">
                <a16:creationId xmlns:a16="http://schemas.microsoft.com/office/drawing/2014/main" id="{4521CD85-FFBF-7E06-EC59-03C4B072B0CA}"/>
              </a:ext>
            </a:extLst>
          </p:cNvPr>
          <p:cNvSpPr/>
          <p:nvPr/>
        </p:nvSpPr>
        <p:spPr>
          <a:xfrm>
            <a:off x="8270620" y="2696231"/>
            <a:ext cx="2778399" cy="1508105"/>
          </a:xfrm>
          <a:prstGeom prst="rect">
            <a:avLst/>
          </a:prstGeom>
        </p:spPr>
        <p:txBody>
          <a:bodyPr wrap="square">
            <a:spAutoFit/>
          </a:bodyPr>
          <a:lstStyle/>
          <a:p>
            <a:pPr marL="292100" lvl="0" indent="-292100"/>
            <a:r>
              <a:rPr lang="en-IN" b="1">
                <a:solidFill>
                  <a:srgbClr val="18445C"/>
                </a:solidFill>
                <a:latin typeface="+mj-lt"/>
                <a:cs typeface="Segoe UI" panose="020B0502040204020203" pitchFamily="34" charset="0"/>
              </a:rPr>
              <a:t>6 – Operational</a:t>
            </a:r>
            <a:br>
              <a:rPr lang="en-IN" b="1">
                <a:solidFill>
                  <a:srgbClr val="18445C"/>
                </a:solidFill>
                <a:latin typeface="+mj-lt"/>
                <a:cs typeface="Segoe UI" panose="020B0502040204020203" pitchFamily="34" charset="0"/>
              </a:rPr>
            </a:br>
            <a:r>
              <a:rPr lang="en-IN" b="1">
                <a:solidFill>
                  <a:srgbClr val="18445C"/>
                </a:solidFill>
                <a:latin typeface="+mj-lt"/>
                <a:cs typeface="Segoe UI" panose="020B0502040204020203" pitchFamily="34" charset="0"/>
              </a:rPr>
              <a:t>Transition</a:t>
            </a:r>
          </a:p>
          <a:p>
            <a:pPr lvl="0"/>
            <a:endParaRPr lang="en-IN" sz="1800" b="1">
              <a:solidFill>
                <a:srgbClr val="18445C"/>
              </a:solidFill>
              <a:latin typeface="+mj-lt"/>
              <a:cs typeface="Segoe UI" panose="020B0502040204020203" pitchFamily="34" charset="0"/>
            </a:endParaRP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Staff Hiring &amp; Training</a:t>
            </a:r>
          </a:p>
          <a:p>
            <a:pPr marL="117475" lvl="0" indent="-117475">
              <a:spcBef>
                <a:spcPts val="600"/>
              </a:spcBef>
              <a:buFont typeface="Arial" panose="020B0604020202020204" pitchFamily="34" charset="0"/>
              <a:buChar cha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Segoe UI Light" panose="020B0502040204020203" pitchFamily="34" charset="0"/>
              </a:rPr>
              <a:t>Operational Readiness</a:t>
            </a:r>
          </a:p>
        </p:txBody>
      </p:sp>
      <p:sp>
        <p:nvSpPr>
          <p:cNvPr id="16" name="Rectangle 15">
            <a:extLst>
              <a:ext uri="{FF2B5EF4-FFF2-40B4-BE49-F238E27FC236}">
                <a16:creationId xmlns:a16="http://schemas.microsoft.com/office/drawing/2014/main" id="{52B9BBF1-2EA1-E16C-62D9-4C80C0AF5B8A}"/>
              </a:ext>
            </a:extLst>
          </p:cNvPr>
          <p:cNvSpPr/>
          <p:nvPr/>
        </p:nvSpPr>
        <p:spPr>
          <a:xfrm>
            <a:off x="8270620" y="4772293"/>
            <a:ext cx="3079055" cy="1384995"/>
          </a:xfrm>
          <a:prstGeom prst="rect">
            <a:avLst/>
          </a:prstGeom>
        </p:spPr>
        <p:txBody>
          <a:bodyPr wrap="square">
            <a:spAutoFit/>
          </a:bodyPr>
          <a:lstStyle/>
          <a:p>
            <a:pPr defTabSz="285750">
              <a:defRPr/>
            </a:pPr>
            <a:r>
              <a:rPr lang="en-US" sz="1600">
                <a:solidFill>
                  <a:prstClr val="black"/>
                </a:solidFill>
                <a:latin typeface="Calibri Light" panose="020F0302020204030204"/>
                <a:cs typeface="Segoe UI Light" panose="020B0502040204020203" pitchFamily="34" charset="0"/>
              </a:rPr>
              <a:t>	</a:t>
            </a:r>
            <a:r>
              <a:rPr lang="en-US" sz="2000">
                <a:solidFill>
                  <a:srgbClr val="18445C"/>
                </a:solidFill>
                <a:latin typeface="Calibri Light" panose="020F0302020204030204"/>
                <a:cs typeface="Segoe UI Light" panose="020B0502040204020203" pitchFamily="34" charset="0"/>
              </a:rPr>
              <a:t>Deliverable</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Transition operation</a:t>
            </a:r>
          </a:p>
          <a:p>
            <a:pPr marL="285750" defTabSz="285750">
              <a:defRPr/>
            </a:pPr>
            <a:endParaRPr lang="en-US" sz="1600">
              <a:solidFill>
                <a:prstClr val="black"/>
              </a:solidFill>
              <a:latin typeface="Calibri Light" panose="020F0302020204030204"/>
              <a:cs typeface="Segoe UI Light" panose="020B0502040204020203" pitchFamily="34" charset="0"/>
            </a:endParaRPr>
          </a:p>
          <a:p>
            <a:pPr defTabSz="285750">
              <a:defRPr/>
            </a:pPr>
            <a:r>
              <a:rPr lang="en-US" sz="2000">
                <a:solidFill>
                  <a:srgbClr val="18445C"/>
                </a:solidFill>
                <a:latin typeface="Calibri Light" panose="020F0302020204030204"/>
                <a:cs typeface="Segoe UI Light" panose="020B0502040204020203" pitchFamily="34" charset="0"/>
              </a:rPr>
              <a:t>	Schedule: </a:t>
            </a:r>
          </a:p>
          <a:p>
            <a:pPr marL="400050" indent="-114300" defTabSz="285750">
              <a:buFont typeface="Arial" panose="020B0604020202020204" pitchFamily="34" charset="0"/>
              <a:buChar char="•"/>
              <a:defRPr/>
            </a:pPr>
            <a:r>
              <a:rPr lang="en-US" sz="1400">
                <a:solidFill>
                  <a:prstClr val="black"/>
                </a:solidFill>
                <a:latin typeface="Calibri Light" panose="020F0302020204030204"/>
                <a:cs typeface="Segoe UI Light" panose="020B0502040204020203" pitchFamily="34" charset="0"/>
              </a:rPr>
              <a:t>January 2029 - September 2029</a:t>
            </a:r>
            <a:endParaRPr lang="en-US" sz="1600">
              <a:solidFill>
                <a:prstClr val="black"/>
              </a:solidFill>
              <a:latin typeface="Calibri Light" panose="020F0302020204030204"/>
              <a:cs typeface="Segoe UI Light" panose="020B0502040204020203" pitchFamily="34" charset="0"/>
            </a:endParaRPr>
          </a:p>
        </p:txBody>
      </p:sp>
      <p:pic>
        <p:nvPicPr>
          <p:cNvPr id="17" name="Picture 16" descr="A calendar and clock in a circle&#10;&#10;Description automatically generated">
            <a:extLst>
              <a:ext uri="{FF2B5EF4-FFF2-40B4-BE49-F238E27FC236}">
                <a16:creationId xmlns:a16="http://schemas.microsoft.com/office/drawing/2014/main" id="{F70A6A28-73CC-624D-D8A7-02930004C2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6389" y="5516903"/>
            <a:ext cx="457200" cy="457200"/>
          </a:xfrm>
          <a:prstGeom prst="rect">
            <a:avLst/>
          </a:prstGeom>
        </p:spPr>
      </p:pic>
      <p:pic>
        <p:nvPicPr>
          <p:cNvPr id="19" name="Picture 18" descr="A blue circle with a clipboard and check marks&#10;&#10;Description automatically generated">
            <a:extLst>
              <a:ext uri="{FF2B5EF4-FFF2-40B4-BE49-F238E27FC236}">
                <a16:creationId xmlns:a16="http://schemas.microsoft.com/office/drawing/2014/main" id="{7B9060AF-5365-A467-6D2F-9D3D2EE0CC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7017" y="4761655"/>
            <a:ext cx="457200" cy="457200"/>
          </a:xfrm>
          <a:prstGeom prst="rect">
            <a:avLst/>
          </a:prstGeom>
        </p:spPr>
      </p:pic>
    </p:spTree>
    <p:extLst>
      <p:ext uri="{BB962C8B-B14F-4D97-AF65-F5344CB8AC3E}">
        <p14:creationId xmlns:p14="http://schemas.microsoft.com/office/powerpoint/2010/main" val="341063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60E5764B-3B38-437B-B1C0-9BAD9A0ED65F}"/>
              </a:ext>
            </a:extLst>
          </p:cNvPr>
          <p:cNvSpPr/>
          <p:nvPr/>
        </p:nvSpPr>
        <p:spPr>
          <a:xfrm>
            <a:off x="796411" y="818535"/>
            <a:ext cx="5299589" cy="5220929"/>
          </a:xfrm>
          <a:prstGeom prst="roundRect">
            <a:avLst>
              <a:gd name="adj" fmla="val 0"/>
            </a:avLst>
          </a:prstGeom>
          <a:gradFill flip="none" rotWithShape="1">
            <a:gsLst>
              <a:gs pos="0">
                <a:schemeClr val="accent1">
                  <a:lumMod val="89000"/>
                  <a:alpha val="0"/>
                </a:schemeClr>
              </a:gs>
              <a:gs pos="23000">
                <a:schemeClr val="accent1">
                  <a:lumMod val="89000"/>
                  <a:alpha val="0"/>
                </a:schemeClr>
              </a:gs>
              <a:gs pos="69000">
                <a:schemeClr val="accent1">
                  <a:lumMod val="75000"/>
                  <a:alpha val="15000"/>
                </a:schemeClr>
              </a:gs>
              <a:gs pos="97000">
                <a:schemeClr val="accent1">
                  <a:lumMod val="70000"/>
                  <a:alpha val="59000"/>
                </a:schemeClr>
              </a:gs>
            </a:gsLst>
            <a:path path="circle">
              <a:fillToRect l="50000" t="50000" r="50000" b="50000"/>
            </a:path>
            <a:tileRect/>
          </a:gradFill>
          <a:ln>
            <a:noFill/>
          </a:ln>
          <a:effectLst>
            <a:outerShdw blurRad="1905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 name="Rectangle 1">
            <a:extLst>
              <a:ext uri="{FF2B5EF4-FFF2-40B4-BE49-F238E27FC236}">
                <a16:creationId xmlns:a16="http://schemas.microsoft.com/office/drawing/2014/main" id="{6E121800-D91D-A4A2-7786-8A18AB539F90}"/>
              </a:ext>
            </a:extLst>
          </p:cNvPr>
          <p:cNvSpPr/>
          <p:nvPr/>
        </p:nvSpPr>
        <p:spPr>
          <a:xfrm>
            <a:off x="4800601" y="-3"/>
            <a:ext cx="7391400" cy="6858003"/>
          </a:xfrm>
          <a:prstGeom prst="rect">
            <a:avLst/>
          </a:prstGeom>
          <a:solidFill>
            <a:srgbClr val="1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7" name="Picture Placeholder 16">
            <a:extLst>
              <a:ext uri="{FF2B5EF4-FFF2-40B4-BE49-F238E27FC236}">
                <a16:creationId xmlns:a16="http://schemas.microsoft.com/office/drawing/2014/main" id="{4C1477EE-BBE0-4B1B-B758-9E754DAFABD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16" r="11316"/>
          <a:stretch/>
        </p:blipFill>
        <p:spPr>
          <a:xfrm>
            <a:off x="796411" y="818536"/>
            <a:ext cx="5299589" cy="5220929"/>
          </a:xfrm>
        </p:spPr>
      </p:pic>
      <p:sp>
        <p:nvSpPr>
          <p:cNvPr id="5" name="TextBox 4">
            <a:extLst>
              <a:ext uri="{FF2B5EF4-FFF2-40B4-BE49-F238E27FC236}">
                <a16:creationId xmlns:a16="http://schemas.microsoft.com/office/drawing/2014/main" id="{041C4E0B-02E9-4CFC-A9C1-0D3E583471AE}"/>
              </a:ext>
            </a:extLst>
          </p:cNvPr>
          <p:cNvSpPr txBox="1"/>
          <p:nvPr/>
        </p:nvSpPr>
        <p:spPr>
          <a:xfrm>
            <a:off x="6760255" y="1392474"/>
            <a:ext cx="4002398" cy="2193806"/>
          </a:xfrm>
          <a:prstGeom prst="rect">
            <a:avLst/>
          </a:prstGeom>
          <a:noFill/>
        </p:spPr>
        <p:txBody>
          <a:bodyPr wrap="square" rtlCol="0" anchor="b">
            <a:spAutoFit/>
          </a:bodyPr>
          <a:lstStyle/>
          <a:p>
            <a:pPr>
              <a:lnSpc>
                <a:spcPct val="70000"/>
              </a:lnSpc>
            </a:pPr>
            <a:r>
              <a:rPr lang="en-US" sz="4800" spc="-188">
                <a:solidFill>
                  <a:schemeClr val="bg1"/>
                </a:solidFill>
                <a:latin typeface="+mj-lt"/>
                <a:cs typeface="Poppins Light" panose="00000400000000000000" pitchFamily="2" charset="0"/>
              </a:rPr>
              <a:t>Phase 1</a:t>
            </a:r>
            <a:br>
              <a:rPr lang="en-US" sz="4800" spc="-188">
                <a:solidFill>
                  <a:schemeClr val="bg1"/>
                </a:solidFill>
                <a:latin typeface="+mj-lt"/>
                <a:cs typeface="Poppins Light" panose="00000400000000000000" pitchFamily="2" charset="0"/>
              </a:rPr>
            </a:br>
            <a:endParaRPr lang="en-US" sz="4800" spc="-188">
              <a:solidFill>
                <a:schemeClr val="bg1"/>
              </a:solidFill>
              <a:latin typeface="+mj-lt"/>
              <a:cs typeface="Poppins Light" panose="00000400000000000000" pitchFamily="2" charset="0"/>
            </a:endParaRPr>
          </a:p>
          <a:p>
            <a:pPr>
              <a:lnSpc>
                <a:spcPct val="70000"/>
              </a:lnSpc>
            </a:pPr>
            <a:r>
              <a:rPr lang="en-US" sz="4800" b="1" spc="-188">
                <a:solidFill>
                  <a:schemeClr val="bg1"/>
                </a:solidFill>
                <a:latin typeface="+mj-lt"/>
                <a:cs typeface="Poppins Light" panose="00000400000000000000" pitchFamily="2" charset="0"/>
              </a:rPr>
              <a:t>Siting</a:t>
            </a:r>
            <a:br>
              <a:rPr lang="en-US" sz="4800" b="1" spc="-188">
                <a:solidFill>
                  <a:schemeClr val="bg1"/>
                </a:solidFill>
                <a:latin typeface="+mj-lt"/>
                <a:cs typeface="Poppins Light" panose="00000400000000000000" pitchFamily="2" charset="0"/>
              </a:rPr>
            </a:br>
            <a:r>
              <a:rPr lang="en-US" sz="4800" b="1" spc="-188">
                <a:solidFill>
                  <a:schemeClr val="bg1"/>
                </a:solidFill>
                <a:latin typeface="+mj-lt"/>
                <a:cs typeface="Poppins Light" panose="00000400000000000000" pitchFamily="2" charset="0"/>
              </a:rPr>
              <a:t>and Budgeting</a:t>
            </a:r>
            <a:endParaRPr lang="en-US" sz="4800" b="1" spc="-188">
              <a:solidFill>
                <a:schemeClr val="bg1"/>
              </a:solidFill>
              <a:latin typeface="+mj-lt"/>
              <a:cs typeface="Poppins SemiBold" panose="00000700000000000000" pitchFamily="2" charset="0"/>
            </a:endParaRPr>
          </a:p>
        </p:txBody>
      </p:sp>
      <p:sp>
        <p:nvSpPr>
          <p:cNvPr id="4" name="TextBox 3">
            <a:extLst>
              <a:ext uri="{FF2B5EF4-FFF2-40B4-BE49-F238E27FC236}">
                <a16:creationId xmlns:a16="http://schemas.microsoft.com/office/drawing/2014/main" id="{581FA669-6CB0-423D-6386-4B5AABD3A03F}"/>
              </a:ext>
            </a:extLst>
          </p:cNvPr>
          <p:cNvSpPr txBox="1"/>
          <p:nvPr/>
        </p:nvSpPr>
        <p:spPr>
          <a:xfrm>
            <a:off x="6641961" y="5934543"/>
            <a:ext cx="5528040" cy="923330"/>
          </a:xfrm>
          <a:prstGeom prst="rect">
            <a:avLst/>
          </a:prstGeom>
          <a:noFill/>
        </p:spPr>
        <p:txBody>
          <a:bodyPr wrap="square" rtlCol="0">
            <a:spAutoFit/>
          </a:bodyPr>
          <a:lstStyle/>
          <a:p>
            <a:pPr algn="r"/>
            <a:r>
              <a:rPr lang="en-US" sz="1800" u="sng">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Deliverable:</a:t>
            </a:r>
            <a:r>
              <a:rPr lang="en-US" sz="1800">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 </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Selection &amp; acquisition of site for transfer station.</a:t>
            </a:r>
          </a:p>
          <a:p>
            <a:pPr lvl="1" algn="r"/>
            <a:r>
              <a:rPr lang="en-US">
                <a:solidFill>
                  <a:schemeClr val="bg1">
                    <a:lumMod val="75000"/>
                  </a:schemeClr>
                </a:solidFill>
                <a:effectLst/>
                <a:latin typeface="Calibri Light" panose="020F0302020204030204" pitchFamily="34" charset="0"/>
                <a:ea typeface="Calibri Light" panose="020F0302020204030204" pitchFamily="34" charset="0"/>
                <a:cs typeface="Times New Roman" panose="02020603050405020304" pitchFamily="18" charset="0"/>
              </a:rPr>
              <a:t>October 2024 – March 2025</a:t>
            </a:r>
          </a:p>
        </p:txBody>
      </p:sp>
      <p:pic>
        <p:nvPicPr>
          <p:cNvPr id="9" name="Picture 8" descr="A clipboard with boxes and check marks&#10;&#10;Description automatically generated">
            <a:extLst>
              <a:ext uri="{FF2B5EF4-FFF2-40B4-BE49-F238E27FC236}">
                <a16:creationId xmlns:a16="http://schemas.microsoft.com/office/drawing/2014/main" id="{464A1D45-A35C-4916-5920-28E22071538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334272" y="5960355"/>
            <a:ext cx="892157" cy="892157"/>
          </a:xfrm>
          <a:prstGeom prst="rect">
            <a:avLst/>
          </a:prstGeom>
        </p:spPr>
      </p:pic>
    </p:spTree>
    <p:extLst>
      <p:ext uri="{BB962C8B-B14F-4D97-AF65-F5344CB8AC3E}">
        <p14:creationId xmlns:p14="http://schemas.microsoft.com/office/powerpoint/2010/main" val="2706443764"/>
      </p:ext>
    </p:extLst>
  </p:cSld>
  <p:clrMapOvr>
    <a:masterClrMapping/>
  </p:clrMapOvr>
</p:sld>
</file>

<file path=ppt/theme/theme1.xml><?xml version="1.0" encoding="utf-8"?>
<a:theme xmlns:a="http://schemas.openxmlformats.org/drawingml/2006/main" name="Office Theme">
  <a:themeElements>
    <a:clrScheme name="GBB 2021">
      <a:dk1>
        <a:sysClr val="windowText" lastClr="000000"/>
      </a:dk1>
      <a:lt1>
        <a:sysClr val="window" lastClr="FFFFFF"/>
      </a:lt1>
      <a:dk2>
        <a:srgbClr val="000000"/>
      </a:dk2>
      <a:lt2>
        <a:srgbClr val="FFFFFF"/>
      </a:lt2>
      <a:accent1>
        <a:srgbClr val="8E2344"/>
      </a:accent1>
      <a:accent2>
        <a:srgbClr val="759E45"/>
      </a:accent2>
      <a:accent3>
        <a:srgbClr val="A1BE84"/>
      </a:accent3>
      <a:accent4>
        <a:srgbClr val="18445C"/>
      </a:accent4>
      <a:accent5>
        <a:srgbClr val="CFDEE7"/>
      </a:accent5>
      <a:accent6>
        <a:srgbClr val="767576"/>
      </a:accent6>
      <a:hlink>
        <a:srgbClr val="00748D"/>
      </a:hlink>
      <a:folHlink>
        <a:srgbClr val="4796B4"/>
      </a:folHlink>
    </a:clrScheme>
    <a:fontScheme name="Calibri Light - Calibri Ligh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3898229C1664EB99E4A36CA170960" ma:contentTypeVersion="6" ma:contentTypeDescription="Create a new document." ma:contentTypeScope="" ma:versionID="4a8abc4b63798505e717c2c94f5bb925">
  <xsd:schema xmlns:xsd="http://www.w3.org/2001/XMLSchema" xmlns:xs="http://www.w3.org/2001/XMLSchema" xmlns:p="http://schemas.microsoft.com/office/2006/metadata/properties" xmlns:ns2="cb4a69e2-4348-4e92-9c62-c33ea80cf7c0" xmlns:ns3="89a127ce-c81f-440f-89d7-e2e63966f37a" targetNamespace="http://schemas.microsoft.com/office/2006/metadata/properties" ma:root="true" ma:fieldsID="e14c4081454bd535507f9385e2e2e6ba" ns2:_="" ns3:_="">
    <xsd:import namespace="cb4a69e2-4348-4e92-9c62-c33ea80cf7c0"/>
    <xsd:import namespace="89a127ce-c81f-440f-89d7-e2e63966f37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a69e2-4348-4e92-9c62-c33ea80cf7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127ce-c81f-440f-89d7-e2e63966f3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C88556-08F3-4B25-955C-8E1C27919391}">
  <ds:schemaRefs>
    <ds:schemaRef ds:uri="89a127ce-c81f-440f-89d7-e2e63966f37a"/>
    <ds:schemaRef ds:uri="cb4a69e2-4348-4e92-9c62-c33ea80cf7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6A1DB9-B2C5-46E1-ADFE-9A9D7DC64A65}">
  <ds:schemaRefs>
    <ds:schemaRef ds:uri="http://schemas.microsoft.com/sharepoint/v3/contenttype/forms"/>
  </ds:schemaRefs>
</ds:datastoreItem>
</file>

<file path=customXml/itemProps3.xml><?xml version="1.0" encoding="utf-8"?>
<ds:datastoreItem xmlns:ds="http://schemas.openxmlformats.org/officeDocument/2006/customXml" ds:itemID="{7149660D-82E3-4622-AB48-A9B6E6632BB0}">
  <ds:schemaRefs>
    <ds:schemaRef ds:uri="51d1b158-7743-4e8b-be2c-876e6a2094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TotalTime>
  <Words>5543</Words>
  <Application>Microsoft Office PowerPoint</Application>
  <PresentationFormat>Widescreen</PresentationFormat>
  <Paragraphs>1160</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Courier New</vt:lpstr>
      <vt:lpstr>Montserrat</vt:lpstr>
      <vt:lpstr>Montserrat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GBB - Campbell County VA - Solid Waste Management System Assessment</dc:title>
  <dc:creator>FCoulombe@gbbinc.com</dc:creator>
  <cp:keywords>GBB - Campbell County VA - Solid Waste Management System Assessment</cp:keywords>
  <cp:lastModifiedBy>Bradley Kelley</cp:lastModifiedBy>
  <cp:revision>1</cp:revision>
  <dcterms:created xsi:type="dcterms:W3CDTF">2019-02-14T02:32:27Z</dcterms:created>
  <dcterms:modified xsi:type="dcterms:W3CDTF">2024-09-10T14:52:30Z</dcterms:modified>
  <cp:category>GBB - Campbell County VA - Solid Waste Management System Assessment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0x0101003B78891FC247CB4385A4E5BB0921E24C</vt:lpwstr>
  </property>
</Properties>
</file>